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9" r:id="rId4"/>
    <p:sldId id="263" r:id="rId5"/>
    <p:sldId id="260" r:id="rId6"/>
    <p:sldId id="258" r:id="rId7"/>
    <p:sldId id="261" r:id="rId8"/>
    <p:sldId id="262" r:id="rId9"/>
    <p:sldId id="264" r:id="rId10"/>
    <p:sldId id="265" r:id="rId11"/>
    <p:sldId id="266" r:id="rId1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080" y="172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BB38A-72D9-46C8-B02F-4CA28747DA9F}" type="datetimeFigureOut">
              <a:rPr lang="sr-Latn-RS" smtClean="0"/>
              <a:t>9.3.2013</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6B232-2A85-4781-A416-7B811BD3E66B}" type="slidenum">
              <a:rPr lang="sr-Latn-RS" smtClean="0"/>
              <a:t>‹#›</a:t>
            </a:fld>
            <a:endParaRPr lang="sr-Latn-RS"/>
          </a:p>
        </p:txBody>
      </p:sp>
    </p:spTree>
    <p:extLst>
      <p:ext uri="{BB962C8B-B14F-4D97-AF65-F5344CB8AC3E}">
        <p14:creationId xmlns:p14="http://schemas.microsoft.com/office/powerpoint/2010/main" val="194093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96E6B232-2A85-4781-A416-7B811BD3E66B}" type="slidenum">
              <a:rPr lang="sr-Latn-RS" smtClean="0"/>
              <a:t>1</a:t>
            </a:fld>
            <a:endParaRPr lang="sr-Latn-RS"/>
          </a:p>
        </p:txBody>
      </p:sp>
    </p:spTree>
    <p:extLst>
      <p:ext uri="{BB962C8B-B14F-4D97-AF65-F5344CB8AC3E}">
        <p14:creationId xmlns:p14="http://schemas.microsoft.com/office/powerpoint/2010/main" val="2265089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2D95CBF-857A-4C1A-AE7F-B21615018092}" type="datetimeFigureOut">
              <a:rPr lang="sr-Latn-RS" smtClean="0"/>
              <a:t>9.3.2013</a:t>
            </a:fld>
            <a:endParaRPr lang="sr-Latn-RS"/>
          </a:p>
        </p:txBody>
      </p:sp>
      <p:sp>
        <p:nvSpPr>
          <p:cNvPr id="5" name="Footer Placeholder 4"/>
          <p:cNvSpPr>
            <a:spLocks noGrp="1"/>
          </p:cNvSpPr>
          <p:nvPr>
            <p:ph type="ftr" sz="quarter" idx="11"/>
          </p:nvPr>
        </p:nvSpPr>
        <p:spPr bwMode="white"/>
        <p:txBody>
          <a:bodyPr/>
          <a:lstStyle/>
          <a:p>
            <a:endParaRPr lang="sr-Latn-RS"/>
          </a:p>
        </p:txBody>
      </p:sp>
      <p:sp>
        <p:nvSpPr>
          <p:cNvPr id="6" name="Slide Number Placeholder 5"/>
          <p:cNvSpPr>
            <a:spLocks noGrp="1"/>
          </p:cNvSpPr>
          <p:nvPr>
            <p:ph type="sldNum" sz="quarter" idx="12"/>
          </p:nvPr>
        </p:nvSpPr>
        <p:spPr/>
        <p:txBody>
          <a:bodyPr/>
          <a:lstStyle/>
          <a:p>
            <a:fld id="{DFF63E0D-F804-4519-901C-0568BA9F7AF9}" type="slidenum">
              <a:rPr lang="sr-Latn-RS" smtClean="0"/>
              <a:t>‹#›</a:t>
            </a:fld>
            <a:endParaRPr lang="sr-Latn-R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95CBF-857A-4C1A-AE7F-B21615018092}" type="datetimeFigureOut">
              <a:rPr lang="sr-Latn-RS" smtClean="0"/>
              <a:t>9.3.2013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FF63E0D-F804-4519-901C-0568BA9F7AF9}"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95CBF-857A-4C1A-AE7F-B21615018092}" type="datetimeFigureOut">
              <a:rPr lang="sr-Latn-RS" smtClean="0"/>
              <a:t>9.3.2013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FF63E0D-F804-4519-901C-0568BA9F7AF9}"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95CBF-857A-4C1A-AE7F-B21615018092}" type="datetimeFigureOut">
              <a:rPr lang="sr-Latn-RS" smtClean="0"/>
              <a:t>9.3.2013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FF63E0D-F804-4519-901C-0568BA9F7AF9}" type="slidenum">
              <a:rPr lang="sr-Latn-RS" smtClean="0"/>
              <a:t>‹#›</a:t>
            </a:fld>
            <a:endParaRPr lang="sr-Latn-R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D95CBF-857A-4C1A-AE7F-B21615018092}" type="datetimeFigureOut">
              <a:rPr lang="sr-Latn-RS" smtClean="0"/>
              <a:t>9.3.2013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FF63E0D-F804-4519-901C-0568BA9F7AF9}" type="slidenum">
              <a:rPr lang="sr-Latn-RS" smtClean="0"/>
              <a:t>‹#›</a:t>
            </a:fld>
            <a:endParaRPr lang="sr-Latn-R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2D95CBF-857A-4C1A-AE7F-B21615018092}" type="datetimeFigureOut">
              <a:rPr lang="sr-Latn-RS" smtClean="0"/>
              <a:t>9.3.2013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FF63E0D-F804-4519-901C-0568BA9F7AF9}" type="slidenum">
              <a:rPr lang="sr-Latn-RS" smtClean="0"/>
              <a:t>‹#›</a:t>
            </a:fld>
            <a:endParaRPr lang="sr-Latn-R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2D95CBF-857A-4C1A-AE7F-B21615018092}" type="datetimeFigureOut">
              <a:rPr lang="sr-Latn-RS" smtClean="0"/>
              <a:t>9.3.2013</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DFF63E0D-F804-4519-901C-0568BA9F7AF9}" type="slidenum">
              <a:rPr lang="sr-Latn-RS" smtClean="0"/>
              <a:t>‹#›</a:t>
            </a:fld>
            <a:endParaRPr lang="sr-Latn-R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D95CBF-857A-4C1A-AE7F-B21615018092}" type="datetimeFigureOut">
              <a:rPr lang="sr-Latn-RS" smtClean="0"/>
              <a:t>9.3.2013</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DFF63E0D-F804-4519-901C-0568BA9F7AF9}" type="slidenum">
              <a:rPr lang="sr-Latn-RS" smtClean="0"/>
              <a:t>‹#›</a:t>
            </a:fld>
            <a:endParaRPr lang="sr-Latn-R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D95CBF-857A-4C1A-AE7F-B21615018092}" type="datetimeFigureOut">
              <a:rPr lang="sr-Latn-RS" smtClean="0"/>
              <a:t>9.3.2013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FF63E0D-F804-4519-901C-0568BA9F7AF9}"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95CBF-857A-4C1A-AE7F-B21615018092}" type="datetimeFigureOut">
              <a:rPr lang="sr-Latn-RS" smtClean="0"/>
              <a:t>9.3.2013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FF63E0D-F804-4519-901C-0568BA9F7AF9}" type="slidenum">
              <a:rPr lang="sr-Latn-RS" smtClean="0"/>
              <a:t>‹#›</a:t>
            </a:fld>
            <a:endParaRPr lang="sr-Latn-R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95CBF-857A-4C1A-AE7F-B21615018092}" type="datetimeFigureOut">
              <a:rPr lang="sr-Latn-RS" smtClean="0"/>
              <a:t>9.3.2013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FF63E0D-F804-4519-901C-0568BA9F7AF9}" type="slidenum">
              <a:rPr lang="sr-Latn-RS" smtClean="0"/>
              <a:t>‹#›</a:t>
            </a:fld>
            <a:endParaRPr lang="sr-Latn-R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2D95CBF-857A-4C1A-AE7F-B21615018092}" type="datetimeFigureOut">
              <a:rPr lang="sr-Latn-RS" smtClean="0"/>
              <a:t>9.3.2013</a:t>
            </a:fld>
            <a:endParaRPr lang="sr-Latn-R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sr-Latn-R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FF63E0D-F804-4519-901C-0568BA9F7AF9}" type="slidenum">
              <a:rPr lang="sr-Latn-RS" smtClean="0"/>
              <a:t>‹#›</a:t>
            </a:fld>
            <a:endParaRPr lang="sr-Latn-R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microsoft.com/office/2007/relationships/hdphoto" Target="../media/hdphoto1.wdp"/><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0.wav"/><Relationship Id="rId7" Type="http://schemas.openxmlformats.org/officeDocument/2006/relationships/image" Target="../media/image14.jpg"/><Relationship Id="rId2" Type="http://schemas.microsoft.com/office/2007/relationships/media" Target="../media/media10.wav"/><Relationship Id="rId1" Type="http://schemas.openxmlformats.org/officeDocument/2006/relationships/tags" Target="../tags/tag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5.jp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r.wikipedia.org/wiki/%D0%9E%D0%B7%D1%80%D0%B8%D0%BD%D0%B8%D1%9B%D0%B8" TargetMode="External"/><Relationship Id="rId13" Type="http://schemas.openxmlformats.org/officeDocument/2006/relationships/hyperlink" Target="http://sr.wikipedia.org/wiki/%D0%82%D0%BE%D1%80%D1%92%D0%B5_%D0%8B%D1%83%D1%80%D1%87%D0%B8%D1%98%D0%B0" TargetMode="External"/><Relationship Id="rId18" Type="http://schemas.openxmlformats.org/officeDocument/2006/relationships/hyperlink" Target="http://sr.wikipedia.org/wiki/%D0%9D%D0%B5%D0%BC%D0%B0%D1%87%D0%BA%D0%B8_%D1%98%D0%B5%D0%B7%D0%B8%D0%BA" TargetMode="External"/><Relationship Id="rId26" Type="http://schemas.openxmlformats.org/officeDocument/2006/relationships/hyperlink" Target="http://sr.wikipedia.org/wiki/%D0%A1%D1%80%D0%B1%D0%B8%D1%98%D0%B0" TargetMode="External"/><Relationship Id="rId3" Type="http://schemas.openxmlformats.org/officeDocument/2006/relationships/slideLayout" Target="../slideLayouts/slideLayout2.xml"/><Relationship Id="rId21" Type="http://schemas.openxmlformats.org/officeDocument/2006/relationships/hyperlink" Target="http://sr.wikipedia.org/wiki/%D0%88%D0%B0%D0%B4%D0%B0%D1%80_(%D0%BE%D0%B1%D0%BB%D0%B0%D1%81%D1%82)" TargetMode="External"/><Relationship Id="rId7" Type="http://schemas.openxmlformats.org/officeDocument/2006/relationships/hyperlink" Target="http://sr.wikipedia.org/wiki/Zrni%C4%87" TargetMode="External"/><Relationship Id="rId12" Type="http://schemas.openxmlformats.org/officeDocument/2006/relationships/hyperlink" Target="http://sr.wikipedia.org/wiki/%D0%9F%D1%80%D0%B2%D0%B8_%D1%81%D1%80%D0%BF%D1%81%D0%BA%D0%B8_%D1%83%D1%81%D1%82%D0%B0%D0%BD%D0%B0%D0%BA" TargetMode="External"/><Relationship Id="rId17" Type="http://schemas.openxmlformats.org/officeDocument/2006/relationships/hyperlink" Target="http://sr.wikipedia.org/w/index.php?title=%D0%9F%D0%B5%D1%82%D1%80%D0%B8%D1%9A%D0%B5&amp;action=edit&amp;redlink=1" TargetMode="External"/><Relationship Id="rId25" Type="http://schemas.openxmlformats.org/officeDocument/2006/relationships/hyperlink" Target="http://sr.wikipedia.org/wiki/%D0%9F%D0%B5%D1%88%D1%82%D0%B0" TargetMode="External"/><Relationship Id="rId2" Type="http://schemas.openxmlformats.org/officeDocument/2006/relationships/audio" Target="../media/media2.wav"/><Relationship Id="rId16" Type="http://schemas.openxmlformats.org/officeDocument/2006/relationships/hyperlink" Target="http://sr.wikipedia.org/wiki/%D0%9A%D0%B0%D1%80%D0%BB%D0%BE%D0%B2%D0%B0%D1%86" TargetMode="External"/><Relationship Id="rId20" Type="http://schemas.openxmlformats.org/officeDocument/2006/relationships/hyperlink" Target="http://sr.wikipedia.org/wiki/%D0%94%D0%BE%D1%81%D0%B8%D1%82%D0%B5%D1%98_%D0%9E%D0%B1%D1%80%D0%B0%D0%B4%D0%BE%D0%B2%D0%B8%D1%9B" TargetMode="External"/><Relationship Id="rId1" Type="http://schemas.microsoft.com/office/2007/relationships/media" Target="../media/media2.wav"/><Relationship Id="rId6" Type="http://schemas.openxmlformats.org/officeDocument/2006/relationships/hyperlink" Target="http://sr.wikipedia.org/wiki/%D0%A2%D1%80%D1%88%D0%B8%D1%9B_(%D0%9B%D0%BE%D0%B7%D0%BD%D0%B8%D1%86%D0%B0)" TargetMode="External"/><Relationship Id="rId11" Type="http://schemas.openxmlformats.org/officeDocument/2006/relationships/hyperlink" Target="http://sr.wikipedia.org/wiki/%D0%9C%D0%B0%D0%BD%D0%B0%D1%81%D1%82%D0%B8%D1%80_%D0%A2%D1%80%D0%BE%D0%BD%D0%BE%D1%88%D0%B0" TargetMode="External"/><Relationship Id="rId24" Type="http://schemas.openxmlformats.org/officeDocument/2006/relationships/hyperlink" Target="http://sr.wikipedia.org/wiki/%D0%9D%D0%BE%D0%B2%D0%B8_%D0%A1%D0%B0%D0%B4" TargetMode="External"/><Relationship Id="rId5" Type="http://schemas.openxmlformats.org/officeDocument/2006/relationships/hyperlink" Target="http://sr.wikipedia.org/wiki/1787" TargetMode="External"/><Relationship Id="rId15" Type="http://schemas.openxmlformats.org/officeDocument/2006/relationships/hyperlink" Target="http://sr.wikipedia.org/wiki/%D0%9A%D0%B0%D1%80%D0%BB%D0%BE%D0%B2%D0%B0%D1%87%D0%BA%D0%B0_%D0%B3%D0%B8%D0%BC%D0%BD%D0%B0%D0%B7%D0%B8%D1%98%D0%B0" TargetMode="External"/><Relationship Id="rId23" Type="http://schemas.openxmlformats.org/officeDocument/2006/relationships/hyperlink" Target="http://sr.wikipedia.org/wiki/%D0%92%D0%B5%D0%BB%D0%B8%D0%BA%D0%B0_%D1%88%D0%BA%D0%BE%D0%BB%D0%B0" TargetMode="External"/><Relationship Id="rId28" Type="http://schemas.openxmlformats.org/officeDocument/2006/relationships/image" Target="../media/image5.png"/><Relationship Id="rId10" Type="http://schemas.openxmlformats.org/officeDocument/2006/relationships/hyperlink" Target="http://sr.wikipedia.org/wiki/%D0%9B%D0%BE%D0%B7%D0%BD%D0%B8%D1%86%D0%B0" TargetMode="External"/><Relationship Id="rId19" Type="http://schemas.openxmlformats.org/officeDocument/2006/relationships/hyperlink" Target="http://sr.wikipedia.org/wiki/%D0%91%D0%B5%D0%BE%D0%B3%D1%80%D0%B0%D0%B4" TargetMode="External"/><Relationship Id="rId4" Type="http://schemas.openxmlformats.org/officeDocument/2006/relationships/image" Target="../media/image6.jpg"/><Relationship Id="rId9" Type="http://schemas.openxmlformats.org/officeDocument/2006/relationships/hyperlink" Target="http://sr.wikipedia.org/wiki/%D0%9D%D0%B8%D0%BA%D1%88%D0%B8%D1%9B" TargetMode="External"/><Relationship Id="rId14" Type="http://schemas.openxmlformats.org/officeDocument/2006/relationships/hyperlink" Target="http://sr.wikipedia.org/wiki/%D0%A1%D1%80%D0%B5%D0%BC%D1%81%D0%BA%D0%B8_%D0%9A%D0%B0%D1%80%D0%BB%D0%BE%D0%B2%D1%86%D0%B8" TargetMode="External"/><Relationship Id="rId22" Type="http://schemas.openxmlformats.org/officeDocument/2006/relationships/hyperlink" Target="http://sr.wikipedia.org/wiki/%D0%88%D0%B0%D0%BA%D0%BE%D0%B2_%D0%9D%D0%B5%D0%BD%D0%B0%D0%B4%D0%BE%D0%B2%D0%B8%D1%9B" TargetMode="External"/><Relationship Id="rId27" Type="http://schemas.openxmlformats.org/officeDocument/2006/relationships/hyperlink" Target="http://sr.wikipedia.org/wiki/%D0%9D%D0%B5%D0%B3%D0%BE%D1%82%D0%B8%D0%BD%D1%81%D0%BA%D0%B0_%D0%9A%D1%80%D0%B0%D1%98%D0%B8%D0%BD%D0%B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r.wikipedia.org/wiki/%D0%94%D0%B8%D0%BC%D0%B8%D1%82%D1%80%D0%B8%D1%98%D0%B5_%D0%9A%D0%B0%D1%80%D0%B0%D1%9F%D0%B8%D1%9B" TargetMode="External"/><Relationship Id="rId3" Type="http://schemas.openxmlformats.org/officeDocument/2006/relationships/slideLayout" Target="../slideLayouts/slideLayout2.xml"/><Relationship Id="rId7" Type="http://schemas.openxmlformats.org/officeDocument/2006/relationships/hyperlink" Target="http://sr.wikipedia.org/wiki/%D0%9C%D0%B8%D0%BD%D0%B0_%D0%9A%D0%B0%D1%80%D0%B0%D1%9F%D0%B8%D1%9B" TargetMode="External"/><Relationship Id="rId12" Type="http://schemas.openxmlformats.org/officeDocument/2006/relationships/image" Target="../media/image5.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hyperlink" Target="http://sr.wikipedia.org/wiki/%D0%91%D0%B5%D1%87" TargetMode="External"/><Relationship Id="rId11" Type="http://schemas.openxmlformats.org/officeDocument/2006/relationships/image" Target="../media/image7.jpeg"/><Relationship Id="rId5" Type="http://schemas.openxmlformats.org/officeDocument/2006/relationships/hyperlink" Target="http://sr.wikipedia.org/wiki/%D0%97%D0%B5%D0%BC%D1%83%D0%BD" TargetMode="External"/><Relationship Id="rId10" Type="http://schemas.openxmlformats.org/officeDocument/2006/relationships/hyperlink" Target="http://sr.wikipedia.org/wiki/%D0%88%D0%B5%D1%80%D0%BD%D0%B5%D1%98_%D0%9A%D0%BE%D0%BF%D0%B8%D1%82%D0%B0%D1%80" TargetMode="External"/><Relationship Id="rId4" Type="http://schemas.openxmlformats.org/officeDocument/2006/relationships/hyperlink" Target="http://sr.wikipedia.org/wiki/1813" TargetMode="External"/><Relationship Id="rId9" Type="http://schemas.openxmlformats.org/officeDocument/2006/relationships/hyperlink" Target="http://sr.wikipedia.org/wiki/%D0%A6%D0%B5%D0%BD%D0%B7%D1%83%D1%80%D0%B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r.wikipedia.org/wiki/%D0%93%D1%80%D0%B0%D0%B4%D0%BE%D0%BD%D0%B0%D1%87%D0%B5%D0%BB%D0%BD%D0%B8%D0%BA_%D0%91%D0%B5%D0%BE%D0%B3%D1%80%D0%B0%D0%B4%D0%B0" TargetMode="External"/><Relationship Id="rId13" Type="http://schemas.openxmlformats.org/officeDocument/2006/relationships/hyperlink" Target="http://sr.wikipedia.org/wiki/1897" TargetMode="External"/><Relationship Id="rId3" Type="http://schemas.openxmlformats.org/officeDocument/2006/relationships/slideLayout" Target="../slideLayouts/slideLayout2.xml"/><Relationship Id="rId7" Type="http://schemas.openxmlformats.org/officeDocument/2006/relationships/hyperlink" Target="http://sr.wikipedia.org/wiki/%D0%9C%D0%B8%D0%BD%D0%B0_%D0%9A%D0%B0%D1%80%D0%B0%D1%9F%D0%B8%D1%9B" TargetMode="External"/><Relationship Id="rId12" Type="http://schemas.openxmlformats.org/officeDocument/2006/relationships/hyperlink" Target="http://sr.wikipedia.org/wiki/%D0%9F%D0%B5%D1%82%D0%B0%D1%80_II_%D0%9F%D0%B5%D1%82%D1%80%D0%BE%D0%B2%D0%B8%D1%9B_%D0%8A%D0%B5%D0%B3%D0%BE%D1%88" TargetMode="External"/><Relationship Id="rId17" Type="http://schemas.openxmlformats.org/officeDocument/2006/relationships/image" Target="../media/image5.png"/><Relationship Id="rId2" Type="http://schemas.openxmlformats.org/officeDocument/2006/relationships/audio" Target="../media/media4.wav"/><Relationship Id="rId16" Type="http://schemas.openxmlformats.org/officeDocument/2006/relationships/hyperlink" Target="http://sr.wikipedia.org/wiki/%D0%92%D1%83%D0%BA%D0%BE%D0%B2_%D0%B8_%D0%94%D0%BE%D1%81%D0%B8%D1%82%D0%B5%D1%98%D0%B5%D0%B2_%D0%BC%D1%83%D0%B7%D0%B5%D1%98" TargetMode="External"/><Relationship Id="rId1" Type="http://schemas.microsoft.com/office/2007/relationships/media" Target="../media/media4.wav"/><Relationship Id="rId6" Type="http://schemas.openxmlformats.org/officeDocument/2006/relationships/hyperlink" Target="http://sr.wikipedia.org/wiki/1826" TargetMode="External"/><Relationship Id="rId11" Type="http://schemas.openxmlformats.org/officeDocument/2006/relationships/hyperlink" Target="http://sr.wikipedia.org/wiki/%D0%91%D1%80%D0%B0%D0%BD%D0%BA%D0%BE_%D0%A0%D0%B0%D0%B4%D0%B8%D1%87%D0%B5%D0%B2%D0%B8%D1%9B" TargetMode="External"/><Relationship Id="rId5" Type="http://schemas.openxmlformats.org/officeDocument/2006/relationships/hyperlink" Target="http://sr.wikipedia.org/wiki/%D0%A0%D1%83%D1%81%D0%B8%D1%98%D0%B0" TargetMode="External"/><Relationship Id="rId15" Type="http://schemas.openxmlformats.org/officeDocument/2006/relationships/image" Target="../media/image8.jpg"/><Relationship Id="rId10" Type="http://schemas.openxmlformats.org/officeDocument/2006/relationships/hyperlink" Target="http://sr.wikipedia.org/wiki/%D0%82%D1%83%D1%80%D0%B0_%D0%94%D0%B0%D0%BD%D0%B8%D1%87%D0%B8%D1%9B" TargetMode="External"/><Relationship Id="rId4" Type="http://schemas.openxmlformats.org/officeDocument/2006/relationships/hyperlink" Target="http://sr.wikipedia.org/wiki/%D0%9C%D0%B8%D0%BB%D0%BE%D1%88_%D0%9E%D0%B1%D1%80%D0%B5%D0%BD%D0%BE%D0%B2%D0%B8%D1%9B" TargetMode="External"/><Relationship Id="rId9" Type="http://schemas.openxmlformats.org/officeDocument/2006/relationships/hyperlink" Target="http://sr.wikipedia.org/sr/%D0%92%D1%83%D0%BA_%D0%A1%D1%82%D0%B5%D1%84%D0%B0%D0%BD%D0%BE%D0%B2%D0%B8%D1%9B_%D0%9A%D0%B0%D1%80%D0%B0%D1%9F%D0%B8%D1%9B" TargetMode="External"/><Relationship Id="rId14" Type="http://schemas.openxmlformats.org/officeDocument/2006/relationships/hyperlink" Target="http://sr.wikipedia.org/wiki/%D0%97%D0%B0%D0%B3%D1%80%D0%B5%D0%B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r.wikipedia.org/wiki/%D0%9D%D0%B5%D0%BC%D0%B0%D1%87%D0%BA%D0%B8_%D1%98%D0%B5%D0%B7%D0%B8%D0%BA" TargetMode="External"/><Relationship Id="rId13" Type="http://schemas.openxmlformats.org/officeDocument/2006/relationships/hyperlink" Target="http://sr.wikipedia.org/wiki/%D0%9B%D1%83%D0%BA%D0%B8%D1%98%D0%B0%D0%BD_%D0%9C%D1%83%D1%88%D0%B8%D1%86%D0%BA%D0%B8" TargetMode="External"/><Relationship Id="rId1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hyperlink" Target="http://sr.wikipedia.org/wiki/1818" TargetMode="External"/><Relationship Id="rId12" Type="http://schemas.openxmlformats.org/officeDocument/2006/relationships/hyperlink" Target="http://sr.wikipedia.org/wiki/%D0%A1%D1%80%D0%BF%D1%81%D0%BA%D0%B0_%D0%BF%D1%80%D0%B0%D0%B2%D0%BE%D1%81%D0%BB%D0%B0%D0%B2%D0%BD%D0%B0_%D1%86%D1%80%D0%BA%D0%B2%D0%B0" TargetMode="External"/><Relationship Id="rId17" Type="http://schemas.openxmlformats.org/officeDocument/2006/relationships/image" Target="../media/image9.jpg"/><Relationship Id="rId2" Type="http://schemas.openxmlformats.org/officeDocument/2006/relationships/audio" Target="../media/media5.wav"/><Relationship Id="rId16" Type="http://schemas.openxmlformats.org/officeDocument/2006/relationships/hyperlink" Target="http://sr.wikipedia.org/wiki/%D0%A0%D0%B8%D0%BC%D0%BE%D0%BA%D0%B0%D1%82%D0%BE%D0%BB%D0%B8%D1%87%D0%BA%D0%B0_%D1%86%D1%80%D0%BA%D0%B2%D0%B0" TargetMode="External"/><Relationship Id="rId1" Type="http://schemas.microsoft.com/office/2007/relationships/media" Target="../media/media5.wav"/><Relationship Id="rId6" Type="http://schemas.openxmlformats.org/officeDocument/2006/relationships/hyperlink" Target="http://sr.wikipedia.org/wiki/1814" TargetMode="External"/><Relationship Id="rId11" Type="http://schemas.openxmlformats.org/officeDocument/2006/relationships/hyperlink" Target="http://sr.wikipedia.org/wiki/%D0%A1%D0%B0%D0%B2%D0%B0_%D0%9C%D1%80%D0%BA%D0%B0%D1%99" TargetMode="External"/><Relationship Id="rId5" Type="http://schemas.openxmlformats.org/officeDocument/2006/relationships/hyperlink" Target="http://sr.wikipedia.org/wiki/%D0%90%D0%B2%D1%80%D0%B0%D0%BC_%D0%9C%D1%80%D0%B0%D0%B7%D0%BE%D0%B2%D0%B8%D1%9B" TargetMode="External"/><Relationship Id="rId15" Type="http://schemas.openxmlformats.org/officeDocument/2006/relationships/hyperlink" Target="http://sr.wikipedia.org/wiki/%D0%9B%D0%B0%D1%82%D0%B8%D0%BD%D0%B8%D1%86%D0%B0" TargetMode="External"/><Relationship Id="rId10" Type="http://schemas.openxmlformats.org/officeDocument/2006/relationships/hyperlink" Target="http://sr.wikipedia.org/wiki/%D0%88%D0%BE%D1%85%D0%B0%D0%BD_%D0%9A%D1%80%D0%B8%D1%81%D1%82%D0%BE%D1%84_%D0%90%D0%B4%D0%B5%D0%BB%D1%83%D0%BD%D0%B3" TargetMode="External"/><Relationship Id="rId4" Type="http://schemas.openxmlformats.org/officeDocument/2006/relationships/hyperlink" Target="http://sr.wikipedia.org/wiki/%D0%A1%D0%BB%D0%B0%D0%B2%D0%B5%D0%BD%D0%BE%D1%81%D1%80%D0%BF%D1%81%D0%BA%D0%B8_%D1%98%D0%B5%D0%B7%D0%B8%D0%BA" TargetMode="External"/><Relationship Id="rId9" Type="http://schemas.openxmlformats.org/officeDocument/2006/relationships/hyperlink" Target="http://sr.wikipedia.org/wiki/%D0%88%D0%B0%D0%BA%D0%BE%D0%B1_%D0%93%D1%80%D0%B8%D0%BC" TargetMode="External"/><Relationship Id="rId14" Type="http://schemas.openxmlformats.org/officeDocument/2006/relationships/hyperlink" Target="http://sr.wikipedia.org/wiki/%D0%A0%D1%83%D0%BC%D1%83%D0%BD%D1%81%D0%BA%D0%B8_%D1%98%D0%B5%D0%B7%D0%B8%D0%BA"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r.wikipedia.org/w/index.php?title=%D0%9F%D0%B5%D1%80%D0%B0_%D0%82%D0%BE%D1%80%D1%92%D0%B5%D0%B2%D0%B8%D1%9B&amp;action=edit&amp;redlink=1" TargetMode="External"/><Relationship Id="rId3" Type="http://schemas.openxmlformats.org/officeDocument/2006/relationships/slideLayout" Target="../slideLayouts/slideLayout2.xml"/><Relationship Id="rId7" Type="http://schemas.openxmlformats.org/officeDocument/2006/relationships/hyperlink" Target="http://sr.wikipedia.org/wiki/1898" TargetMode="Externa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hyperlink" Target="http://sr.wikipedia.org/wiki/1852" TargetMode="External"/><Relationship Id="rId11" Type="http://schemas.openxmlformats.org/officeDocument/2006/relationships/image" Target="../media/image5.png"/><Relationship Id="rId5" Type="http://schemas.openxmlformats.org/officeDocument/2006/relationships/hyperlink" Target="http://sr.wikipedia.org/wiki/1836" TargetMode="External"/><Relationship Id="rId10" Type="http://schemas.openxmlformats.org/officeDocument/2006/relationships/image" Target="../media/image10.gif"/><Relationship Id="rId4" Type="http://schemas.openxmlformats.org/officeDocument/2006/relationships/hyperlink" Target="http://sr.wikipedia.org/wiki/%D0%A6%D0%B5%D1%82%D0%B8%D1%9A%D0%B5" TargetMode="External"/><Relationship Id="rId9" Type="http://schemas.openxmlformats.org/officeDocument/2006/relationships/hyperlink" Target="http://sr.wikipedia.org/wiki/%D0%89%D1%83%D0%B1%D0%BE%D0%BC%D0%B8%D1%80_%D0%A1%D1%82%D0%BE%D1%98%D0%B0%D0%BD%D0%BE%D0%B2%D0%B8%D1%9B"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r.wikipedia.org/wiki/%D0%97%D0%B5%D0%BC%D1%83%D0%BD" TargetMode="External"/><Relationship Id="rId13" Type="http://schemas.openxmlformats.org/officeDocument/2006/relationships/hyperlink" Target="http://sr.wikipedia.org/wiki/%D0%A4%D0%B8%D0%BB%D0%B8%D0%BF_%D0%92%D0%B8%D1%88%D1%9A%D0%B8%D1%9B" TargetMode="External"/><Relationship Id="rId18" Type="http://schemas.openxmlformats.org/officeDocument/2006/relationships/hyperlink" Target="http://sr.wikipedia.org/wiki/1853" TargetMode="External"/><Relationship Id="rId3" Type="http://schemas.openxmlformats.org/officeDocument/2006/relationships/audio" Target="../media/media7.wav"/><Relationship Id="rId21" Type="http://schemas.openxmlformats.org/officeDocument/2006/relationships/oleObject" Target="../embeddings/oleObject1.bin"/><Relationship Id="rId7" Type="http://schemas.openxmlformats.org/officeDocument/2006/relationships/hyperlink" Target="http://sr.wikipedia.org/wiki/%D0%9C%D0%B0%D0%BD%D0%B0%D1%81%D1%82%D0%B8%D1%80_%D0%A8%D0%B8%D1%88%D0%B0%D1%82%D0%BE%D0%B2%D0%B0%D1%86" TargetMode="External"/><Relationship Id="rId12" Type="http://schemas.openxmlformats.org/officeDocument/2006/relationships/hyperlink" Target="http://sr.wikipedia.org/wiki/%D0%A2%D0%B5%D1%88%D0%B0%D0%BD_%D0%9F%D0%BE%D0%B4%D1%80%D1%83%D0%B3%D0%BE%D0%B2%D0%B8%D1%9B" TargetMode="External"/><Relationship Id="rId17" Type="http://schemas.openxmlformats.org/officeDocument/2006/relationships/hyperlink" Target="http://sr.wikipedia.org/w/index.php?title=%D0%97%D0%B0%D0%B3%D0%BE%D0%BD%D0%B5%D1%82%D0%BA%D0%B0&amp;action=edit&amp;redlink=1" TargetMode="External"/><Relationship Id="rId2" Type="http://schemas.microsoft.com/office/2007/relationships/media" Target="../media/media7.wav"/><Relationship Id="rId16" Type="http://schemas.openxmlformats.org/officeDocument/2006/relationships/hyperlink" Target="http://sr.wikipedia.org/wiki/1821" TargetMode="External"/><Relationship Id="rId20" Type="http://schemas.openxmlformats.org/officeDocument/2006/relationships/hyperlink" Target="http://sr.wikipedia.org/wiki/%D0%91%D1%83%D0%B4%D0%B8%D0%BC" TargetMode="External"/><Relationship Id="rId1" Type="http://schemas.openxmlformats.org/officeDocument/2006/relationships/vmlDrawing" Target="../drawings/vmlDrawing1.vml"/><Relationship Id="rId6" Type="http://schemas.openxmlformats.org/officeDocument/2006/relationships/hyperlink" Target="http://sr.wikipedia.org/wiki/%D0%A1%D1%80%D0%B5%D0%BC" TargetMode="External"/><Relationship Id="rId11" Type="http://schemas.openxmlformats.org/officeDocument/2006/relationships/hyperlink" Target="http://sr.wikipedia.org/wiki/%D0%9D%D0%BE%D0%B2%D0%B8_%D0%A1%D0%B0%D0%B4" TargetMode="External"/><Relationship Id="rId5" Type="http://schemas.openxmlformats.org/officeDocument/2006/relationships/hyperlink" Target="http://sr.wikipedia.org/wiki/1814" TargetMode="External"/><Relationship Id="rId15" Type="http://schemas.openxmlformats.org/officeDocument/2006/relationships/hyperlink" Target="http://sr.wikipedia.org/wiki/%D0%9B%D0%B0%D1%98%D0%BF%D1%86%D0%B8%D0%B3" TargetMode="External"/><Relationship Id="rId23" Type="http://schemas.openxmlformats.org/officeDocument/2006/relationships/image" Target="../media/image5.png"/><Relationship Id="rId10" Type="http://schemas.openxmlformats.org/officeDocument/2006/relationships/hyperlink" Target="http://sr.wikipedia.org/wiki/%D0%A1%D1%80%D0%B5%D0%BC%D1%81%D0%BA%D0%B0_%D0%9C%D0%B8%D1%82%D1%80%D0%BE%D0%B2%D0%B8%D1%86%D0%B0" TargetMode="External"/><Relationship Id="rId19" Type="http://schemas.openxmlformats.org/officeDocument/2006/relationships/hyperlink" Target="http://sr.wikipedia.org/wiki/%D0%9F%D0%BE%D1%81%D0%BB%D0%BE%D0%B2%D0%B8%D1%86%D0%B0" TargetMode="External"/><Relationship Id="rId4" Type="http://schemas.openxmlformats.org/officeDocument/2006/relationships/slideLayout" Target="../slideLayouts/slideLayout2.xml"/><Relationship Id="rId9" Type="http://schemas.openxmlformats.org/officeDocument/2006/relationships/hyperlink" Target="http://sr.wikipedia.org/wiki/%D0%9F%D0%B0%D0%BD%D1%87%D0%B5%D0%B2%D0%BE" TargetMode="External"/><Relationship Id="rId14" Type="http://schemas.openxmlformats.org/officeDocument/2006/relationships/hyperlink" Target="http://sr.wikipedia.org/wiki/%D0%88%D0%BE%D1%85%D0%B0%D0%BD_%D0%92%D0%BE%D0%BB%D1%84%D0%B3%D0%B0%D0%BD%D0%B3_%D0%93%D0%B5%D1%82%D0%B5" TargetMode="External"/><Relationship Id="rId22" Type="http://schemas.openxmlformats.org/officeDocument/2006/relationships/image" Target="../media/image10.gif"/></Relationships>
</file>

<file path=ppt/slides/_rels/slide8.xml.rels><?xml version="1.0" encoding="UTF-8" standalone="yes"?>
<Relationships xmlns="http://schemas.openxmlformats.org/package/2006/relationships"><Relationship Id="rId8" Type="http://schemas.openxmlformats.org/officeDocument/2006/relationships/hyperlink" Target="http://sr.wikipedia.org/wiki/19._%D0%B2%D0%B5%D0%BA" TargetMode="External"/><Relationship Id="rId13" Type="http://schemas.openxmlformats.org/officeDocument/2006/relationships/hyperlink" Target="http://sr.wikipedia.org/wiki/%D0%9F%D0%B8%D1%81%D0%BC%D0%BE" TargetMode="External"/><Relationship Id="rId1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hyperlink" Target="http://sr.wikipedia.org/wiki/%D0%9D%D0%B5%D0%BC%D0%B0%D1%87%D0%BA%D0%B8_%D1%98%D0%B5%D0%B7%D0%B8%D0%BA" TargetMode="External"/><Relationship Id="rId12" Type="http://schemas.openxmlformats.org/officeDocument/2006/relationships/hyperlink" Target="http://sr.wikipedia.org/wiki/%D0%A1%D1%80%D0%BF%D1%81%D0%BA%D0%B8_%D1%98%D0%B5%D0%B7%D0%B8%D0%BA" TargetMode="External"/><Relationship Id="rId17" Type="http://schemas.openxmlformats.org/officeDocument/2006/relationships/image" Target="../media/image11.JPG"/><Relationship Id="rId2" Type="http://schemas.openxmlformats.org/officeDocument/2006/relationships/audio" Target="../media/media8.wav"/><Relationship Id="rId16" Type="http://schemas.openxmlformats.org/officeDocument/2006/relationships/hyperlink" Target="http://sr.wikipedia.org/wiki/%D0%A1%D1%82%D0%B0%D0%BD%D0%B4%D0%B0%D1%80%D0%B4%D0%BD%D0%B8_%D1%98%D0%B5%D0%B7%D0%B8%D0%BA" TargetMode="External"/><Relationship Id="rId1" Type="http://schemas.microsoft.com/office/2007/relationships/media" Target="../media/media8.wav"/><Relationship Id="rId6" Type="http://schemas.openxmlformats.org/officeDocument/2006/relationships/hyperlink" Target="http://sr.wikipedia.org/wiki/%D0%9B%D0%B5%D0%BE%D0%BF%D0%BE%D0%BB%D0%B4_%D1%84%D0%BE%D0%BD_%D0%A0%D0%B0%D0%BD%D0%BA%D0%B5" TargetMode="External"/><Relationship Id="rId11" Type="http://schemas.openxmlformats.org/officeDocument/2006/relationships/hyperlink" Target="http://sr.wikipedia.org/wiki/%D0%88%D0%B5%D1%80%D0%BD%D0%B5%D1%98_%D0%9A%D0%BE%D0%BF%D0%B8%D1%82%D0%B0%D1%80" TargetMode="External"/><Relationship Id="rId5" Type="http://schemas.openxmlformats.org/officeDocument/2006/relationships/hyperlink" Target="http://sr.wikipedia.org/w/index.php?title=%D0%9C%D0%B8%D0%BB%D0%BE%D1%98%D0%B5_%D0%9F%D0%B5%D1%82%D1%80%D0%BE%D0%B2%D0%B8%D1%9B&amp;action=edit&amp;redlink=1" TargetMode="External"/><Relationship Id="rId15" Type="http://schemas.openxmlformats.org/officeDocument/2006/relationships/hyperlink" Target="http://sr.wikipedia.org/wiki/%D0%A1%D0%BB%D0%B0%D0%B2%D0%B5%D0%BD%D0%BE%D1%81%D1%80%D0%BF%D1%81%D0%BA%D0%B8_%D1%98%D0%B5%D0%B7%D0%B8%D0%BA" TargetMode="External"/><Relationship Id="rId10" Type="http://schemas.openxmlformats.org/officeDocument/2006/relationships/hyperlink" Target="http://sr.wikipedia.org/wiki/%D0%90%D1%83%D1%81%D1%82%D1%80%D0%B8%D1%98%D1%81%D0%BA%D0%BE_%D1%86%D0%B0%D1%80%D1%81%D1%82%D0%B2%D0%BE" TargetMode="External"/><Relationship Id="rId4" Type="http://schemas.openxmlformats.org/officeDocument/2006/relationships/hyperlink" Target="http://sr.wikipedia.org/wiki/%D0%A5%D0%B0%D1%98%D0%B4%D1%83%D0%BA_%D0%92%D0%B5%D1%99%D0%BA%D0%BE" TargetMode="External"/><Relationship Id="rId9" Type="http://schemas.openxmlformats.org/officeDocument/2006/relationships/hyperlink" Target="http://sr.wikipedia.org/wiki/%D0%91%D1%80%D0%B0%D1%9B%D0%B0_%D0%93%D1%80%D0%B8%D0%BC" TargetMode="External"/><Relationship Id="rId14" Type="http://schemas.openxmlformats.org/officeDocument/2006/relationships/hyperlink" Target="http://sr.wikipedia.org/wiki/%D0%9F%D1%80%D0%B0%D0%B2%D0%BE%D0%BF%D0%B8%D1%81" TargetMode="External"/></Relationships>
</file>

<file path=ppt/slides/_rels/slide9.xml.rels><?xml version="1.0" encoding="UTF-8" standalone="yes"?>
<Relationships xmlns="http://schemas.openxmlformats.org/package/2006/relationships"><Relationship Id="rId13" Type="http://schemas.openxmlformats.org/officeDocument/2006/relationships/hyperlink" Target="http://sr.wikipedia.org/wiki/%D0%A4%D0%BE%D0%BB%D0%BA%D0%BB%D0%BE%D1%80" TargetMode="External"/><Relationship Id="rId18" Type="http://schemas.openxmlformats.org/officeDocument/2006/relationships/hyperlink" Target="http://sr.wikipedia.org/wiki/%D0%9F%D0%B8%D1%81%D0%BC%D0%B5%D0%BD%D0%BE%D1%81%D1%82" TargetMode="External"/><Relationship Id="rId26" Type="http://schemas.openxmlformats.org/officeDocument/2006/relationships/hyperlink" Target="http://sr.wikipedia.org/w/index.php?title=%D0%9F%D0%BE%D0%BB%D1%83%D0%B3%D0%BB%D0%B0%D1%81%D0%BD%D0%B8%D0%BA&amp;action=edit&amp;redlink=1" TargetMode="External"/><Relationship Id="rId39" Type="http://schemas.openxmlformats.org/officeDocument/2006/relationships/hyperlink" Target="http://sr.wikipedia.org/w/index.php?title=%D0%9D%D0%BE%D0%B2%D0%BE%D1%88%D1%82%D0%BE%D0%BA%D0%B0%D0%B2%D1%81%D0%BA%D0%B0_%D0%B0%D0%BA%D1%86%D0%B5%D0%BD%D1%82%D1%83%D0%B0%D1%86%D0%B8%D1%98%D0%B0&amp;action=edit&amp;redlink=1" TargetMode="External"/><Relationship Id="rId3" Type="http://schemas.openxmlformats.org/officeDocument/2006/relationships/slideLayout" Target="../slideLayouts/slideLayout2.xml"/><Relationship Id="rId21" Type="http://schemas.openxmlformats.org/officeDocument/2006/relationships/hyperlink" Target="http://sr.wikipedia.org/w/index.php?title=%D0%A0%D1%83%D1%81%D0%BA%D0%BE%D1%86%D1%80%D0%BA%D0%B2%D0%B5%D0%BD%D0%BE%D1%81%D0%BB%D0%BE%D0%B2%D0%B5%D0%BD%D1%81%D0%BA%D0%B8_%D1%98%D0%B5%D0%B7%D0%B8%D0%BA&amp;action=edit&amp;redlink=1" TargetMode="External"/><Relationship Id="rId34" Type="http://schemas.openxmlformats.org/officeDocument/2006/relationships/hyperlink" Target="http://sr.wikipedia.org/w/index.php?title=%D0%9B%D0%B0%D1%82%D0%B8%D0%BD%D0%B8%D1%86%D0%B5&amp;action=edit&amp;redlink=1" TargetMode="External"/><Relationship Id="rId42" Type="http://schemas.openxmlformats.org/officeDocument/2006/relationships/hyperlink" Target="http://sr.wikipedia.org/wiki/%D0%92%D0%BE%D1%98%D0%B2%D0%BE%D0%B4%D0%B8%D0%BD%D0%B0" TargetMode="External"/><Relationship Id="rId47" Type="http://schemas.openxmlformats.org/officeDocument/2006/relationships/hyperlink" Target="http://sr.wikipedia.org/wiki/%D0%91%D0%BE%D1%81%D0%BD%D0%B0_%D0%B8_%D0%A5%D0%B5%D1%80%D1%86%D0%B5%D0%B3%D0%BE%D0%B2%D0%B8%D0%BD%D0%B0" TargetMode="External"/><Relationship Id="rId7" Type="http://schemas.openxmlformats.org/officeDocument/2006/relationships/hyperlink" Target="http://sr.wikipedia.org/wiki/%D0%9D%D0%BE%D0%B2%D0%B8_%D0%B7%D0%B0%D0%B2%D0%B5%D1%82" TargetMode="External"/><Relationship Id="rId12" Type="http://schemas.openxmlformats.org/officeDocument/2006/relationships/hyperlink" Target="http://sr.wikipedia.org/w/index.php?title=%D0%9A%D1%9A%D0%B8%D0%B6%D0%B5%D0%B2%D0%BD%D0%B8_%D1%98%D0%B5%D0%B7%D0%B8%D0%BA&amp;action=edit&amp;redlink=1" TargetMode="External"/><Relationship Id="rId17" Type="http://schemas.openxmlformats.org/officeDocument/2006/relationships/hyperlink" Target="http://sr.wikipedia.org/wiki/%D0%A1%D1%80%D0%BF%D1%81%D0%BA%D0%B0_%D0%BA%D1%9A%D0%B8%D0%B6%D0%B5%D0%B2%D0%BD%D0%BE%D1%81%D1%82" TargetMode="External"/><Relationship Id="rId25" Type="http://schemas.openxmlformats.org/officeDocument/2006/relationships/hyperlink" Target="http://sr.wikipedia.org/wiki/%D0%A1%D1%80%D0%BF%D1%81%D0%BA%D0%B0_%D1%9B%D0%B8%D1%80%D0%B8%D0%BB%D0%B8%D1%86%D0%B0" TargetMode="External"/><Relationship Id="rId33" Type="http://schemas.openxmlformats.org/officeDocument/2006/relationships/hyperlink" Target="http://sr.wikipedia.org/wiki/%D0%9D%D0%B5%D0%BC%D0%B0%D1%87%D0%BA%D0%B0" TargetMode="External"/><Relationship Id="rId38" Type="http://schemas.openxmlformats.org/officeDocument/2006/relationships/hyperlink" Target="http://sr.wikipedia.org/w/index.php?title=%D0%88%D0%B5%D0%B7%D0%B8%D1%87%D0%BA%D0%B8_%D1%81%D1%83%D0%BF%D1%81%D1%82%D1%80%D0%B0%D1%82&amp;action=edit&amp;redlink=1" TargetMode="External"/><Relationship Id="rId46" Type="http://schemas.openxmlformats.org/officeDocument/2006/relationships/hyperlink" Target="http://sr.wikipedia.org/wiki/%D0%A6%D1%80%D0%BD%D0%B0_%D0%93%D0%BE%D1%80%D0%B0" TargetMode="External"/><Relationship Id="rId2" Type="http://schemas.openxmlformats.org/officeDocument/2006/relationships/audio" Target="../media/media9.wav"/><Relationship Id="rId16" Type="http://schemas.openxmlformats.org/officeDocument/2006/relationships/hyperlink" Target="http://sr.wikipedia.org/w/index.php?title=%D0%9D%D0%B0%D1%80%D0%BE%D0%B4%D0%BD%D0%B0_%D0%BF%D0%BE%D1%81%D0%BB%D0%BE%D0%B2%D0%B8%D1%86%D0%B0&amp;action=edit&amp;redlink=1" TargetMode="External"/><Relationship Id="rId20" Type="http://schemas.openxmlformats.org/officeDocument/2006/relationships/hyperlink" Target="http://sr.wikipedia.org/wiki/%D0%A6%D1%80%D0%BA%D0%B2%D0%B5%D0%BD%D0%BE%D1%81%D0%BB%D0%BE%D0%B2%D0%B5%D0%BD%D1%81%D0%BA%D0%B8_%D1%98%D0%B5%D0%B7%D0%B8%D0%BA" TargetMode="External"/><Relationship Id="rId29" Type="http://schemas.openxmlformats.org/officeDocument/2006/relationships/hyperlink" Target="http://sr.wikipedia.org/wiki/%D0%9C%D0%B0%D0%BD%D0%B0%D1%81%D1%82%D0%B8%D1%80_%D0%A0%D0%B0%D1%87%D0%B0" TargetMode="External"/><Relationship Id="rId41" Type="http://schemas.openxmlformats.org/officeDocument/2006/relationships/hyperlink" Target="http://sr.wikipedia.org/wiki/%D0%A5%D1%80%D0%B2%D0%B0%D1%82%D1%81%D0%BA%D0%B8_%D1%98%D0%B5%D0%B7%D0%B8%D0%BA" TargetMode="External"/><Relationship Id="rId1" Type="http://schemas.microsoft.com/office/2007/relationships/media" Target="../media/media9.wav"/><Relationship Id="rId6" Type="http://schemas.openxmlformats.org/officeDocument/2006/relationships/hyperlink" Target="http://sr.wikipedia.org/wiki/1852" TargetMode="External"/><Relationship Id="rId11" Type="http://schemas.openxmlformats.org/officeDocument/2006/relationships/hyperlink" Target="http://sr.wikipedia.org/w/index.php?title=%D0%9D%D0%B0%D1%80%D0%BE%D0%B4%D0%BD%D0%B8_%D1%98%D0%B5%D0%B7%D0%B8%D0%BA&amp;action=edit&amp;redlink=1" TargetMode="External"/><Relationship Id="rId24" Type="http://schemas.openxmlformats.org/officeDocument/2006/relationships/hyperlink" Target="http://sr.wikipedia.org/wiki/%D0%A1%D1%80%D0%BF%D1%81%D0%BA%D0%B8_%D1%98%D0%B5%D0%B7%D0%B8%D0%BA" TargetMode="External"/><Relationship Id="rId32" Type="http://schemas.openxmlformats.org/officeDocument/2006/relationships/hyperlink" Target="http://sr.wikipedia.org/wiki/%D0%93%D1%80%D0%B0%D1%84%D0%B5%D0%BC%D0%B0" TargetMode="External"/><Relationship Id="rId37" Type="http://schemas.openxmlformats.org/officeDocument/2006/relationships/hyperlink" Target="http://sr.wikipedia.org/w/index.php?title=%D0%A2%D0%B2%D0%BE%D1%80%D0%B1%D0%B5%D0%BD%D0%BE-%D0%BC%D0%BE%D1%80%D1%84%D0%BE%D0%BB%D0%BE%D1%88%D0%BA%D0%B8_%D0%BF%D1%80%D0%B0%D0%B2%D0%BE%D0%BF%D0%B8%D1%81&amp;action=edit&amp;redlink=1" TargetMode="External"/><Relationship Id="rId40" Type="http://schemas.openxmlformats.org/officeDocument/2006/relationships/hyperlink" Target="http://sr.wikipedia.org/wiki/%D0%98%D1%81%D1%82%D0%BE%D1%87%D0%BD%D0%BE%D1%85%D0%B5%D1%80%D1%86%D0%B5%D0%B3%D0%BE%D0%B2%D0%B0%D1%87%D0%BA%D0%B8_%D0%B4%D0%B8%D1%98%D0%B0%D0%BB%D0%B5%D0%BA%D0%B0%D1%82" TargetMode="External"/><Relationship Id="rId45" Type="http://schemas.openxmlformats.org/officeDocument/2006/relationships/hyperlink" Target="http://sr.wikipedia.org/wiki/%D0%95%D0%BA%D0%B0%D0%B2%D1%81%D0%BA%D0%B8_%D0%B8%D0%B7%D0%B3%D0%BE%D0%B2%D0%BE%D1%80" TargetMode="External"/><Relationship Id="rId5" Type="http://schemas.openxmlformats.org/officeDocument/2006/relationships/hyperlink" Target="http://sr.wikipedia.org/wiki/1818" TargetMode="External"/><Relationship Id="rId15" Type="http://schemas.openxmlformats.org/officeDocument/2006/relationships/hyperlink" Target="http://sr.wikipedia.org/w/index.php?title=%D0%9D%D0%B0%D1%80%D0%BE%D0%B4%D0%BD%D0%B0_%D0%BF%D0%B5%D1%81%D0%BC%D0%B0&amp;action=edit&amp;redlink=1" TargetMode="External"/><Relationship Id="rId23" Type="http://schemas.openxmlformats.org/officeDocument/2006/relationships/hyperlink" Target="http://sr.wikipedia.org/wiki/%D0%93%D1%80%D0%B0%D0%BC%D0%B0%D1%82%D0%B8%D0%BA%D0%B0" TargetMode="External"/><Relationship Id="rId28" Type="http://schemas.openxmlformats.org/officeDocument/2006/relationships/hyperlink" Target="http://sr.wikipedia.org/wiki/%D0%93%D0%B0%D0%B2%D1%80%D0%B8%D0%BB_%D0%A1%D1%82%D0%B5%D1%84%D0%B0%D0%BD%D0%BE%D0%B2%D0%B8%D1%9B_%D0%92%D0%B5%D0%BD%D1%86%D0%BB%D0%BE%D0%B2%D0%B8%D1%9B" TargetMode="External"/><Relationship Id="rId36" Type="http://schemas.openxmlformats.org/officeDocument/2006/relationships/hyperlink" Target="http://sr.wikipedia.org/wiki/%D0%98%D0%B4%D0%B8%D0%BE%D0%BC" TargetMode="External"/><Relationship Id="rId49" Type="http://schemas.openxmlformats.org/officeDocument/2006/relationships/image" Target="../media/image5.png"/><Relationship Id="rId10" Type="http://schemas.openxmlformats.org/officeDocument/2006/relationships/hyperlink" Target="http://sr.wikipedia.org/w/index.php?title=%D0%9C%D0%BB%D0%B0%D0%B4%D0%BE%D0%B3%D1%80%D0%B0%D0%BC%D0%B0%D1%82%D0%B8%D1%87%D0%B0%D1%80%D0%B8&amp;action=edit&amp;redlink=1" TargetMode="External"/><Relationship Id="rId19" Type="http://schemas.openxmlformats.org/officeDocument/2006/relationships/hyperlink" Target="http://sr.wikipedia.org/w/index.php?title=%D0%9D%D0%BE%D0%B2%D0%BE%D1%88%D1%82%D0%BE%D0%BA%D0%B0%D0%B2%D1%81%D0%BA%D0%B8_%D0%B4%D0%B8%D1%98%D0%B0%D0%BB%D0%B5%D0%BA%D1%82%D0%B8&amp;action=edit&amp;redlink=1" TargetMode="External"/><Relationship Id="rId31" Type="http://schemas.openxmlformats.org/officeDocument/2006/relationships/hyperlink" Target="http://sr.wikipedia.org/wiki/18._%D0%B2%D0%B5%D0%BA" TargetMode="External"/><Relationship Id="rId44" Type="http://schemas.openxmlformats.org/officeDocument/2006/relationships/hyperlink" Target="http://sr.wikipedia.org/wiki/%D0%98%D1%98%D0%B5%D0%BA%D0%B0%D0%B2%D1%81%D0%BA%D0%B8_%D0%B8%D0%B7%D0%B3%D0%BE%D0%B2%D0%BE%D1%80" TargetMode="External"/><Relationship Id="rId4" Type="http://schemas.openxmlformats.org/officeDocument/2006/relationships/hyperlink" Target="http://sr.wikipedia.org/wiki/%D0%A1%D1%80%D0%BF%D1%81%D0%BA%D0%B8_%D1%80%D1%98%D0%B5%D1%87%D0%BD%D0%B8%D0%BA" TargetMode="External"/><Relationship Id="rId9" Type="http://schemas.openxmlformats.org/officeDocument/2006/relationships/hyperlink" Target="http://sr.wikipedia.org/w/index.php?title=%D0%A1%D0%B0%D0%B2%D1%80%D0%B5%D0%BC%D0%B5%D0%BD%D0%B8_%D1%81%D1%82%D0%B0%D0%BD%D0%B4%D0%B0%D1%80%D0%B4%D0%BD%D0%B8_%D1%85%D1%80%D0%B2%D0%B0%D1%82%D1%81%D0%BA%D0%B8_%D1%98%D0%B5%D0%B7%D0%B8%D0%BA&amp;action=edit&amp;redlink=1" TargetMode="External"/><Relationship Id="rId14" Type="http://schemas.openxmlformats.org/officeDocument/2006/relationships/hyperlink" Target="http://sr.wikipedia.org/w/index.php?title=%D0%9C%D0%BE%D1%80%D1%84%D0%BE%D0%BB%D0%BE%D0%B3%D0%B8%D1%98%D0%B0,_%D0%BB%D0%B8%D0%BD%D0%B3%D0%B2%D0%B8%D1%81%D1%82%D0%B8%D1%87%D0%BA%D0%B0&amp;action=edit&amp;redlink=1" TargetMode="External"/><Relationship Id="rId22" Type="http://schemas.openxmlformats.org/officeDocument/2006/relationships/hyperlink" Target="http://sr.wikipedia.org/wiki/%D0%A4%D0%BE%D0%BD%D0%BE%D0%BB%D0%BE%D0%B3%D0%B8%D1%98%D0%B0" TargetMode="External"/><Relationship Id="rId27" Type="http://schemas.openxmlformats.org/officeDocument/2006/relationships/hyperlink" Target="http://sr.wikipedia.org/wiki/%D0%A1%D0%B0%D0%B2%D0%B0_%D0%9C%D1%80%D0%BA%D0%B0%D1%99" TargetMode="External"/><Relationship Id="rId30" Type="http://schemas.openxmlformats.org/officeDocument/2006/relationships/hyperlink" Target="http://sr.wikipedia.org/wiki/17._%D0%B2%D0%B5%D0%BA" TargetMode="External"/><Relationship Id="rId35" Type="http://schemas.openxmlformats.org/officeDocument/2006/relationships/hyperlink" Target="http://sr.wikipedia.org/w/index.php?title=%D0%A4%D0%BE%D0%BD%D0%BE%D0%BB%D0%BE%D1%88%D0%BA%D0%B8_%D0%BF%D1%80%D0%B0%D0%B2%D0%BE%D0%BF%D0%B8%D1%81&amp;action=edit&amp;redlink=1" TargetMode="External"/><Relationship Id="rId43" Type="http://schemas.openxmlformats.org/officeDocument/2006/relationships/hyperlink" Target="http://sr.wikipedia.org/wiki/%D0%A1%D1%80%D0%B1%D0%B8%D1%98%D0%B0" TargetMode="External"/><Relationship Id="rId48" Type="http://schemas.openxmlformats.org/officeDocument/2006/relationships/hyperlink" Target="http://sr.wikipedia.org/wiki/%D0%A1%D1%80%D0%B1%D0%B8" TargetMode="External"/><Relationship Id="rId8" Type="http://schemas.openxmlformats.org/officeDocument/2006/relationships/hyperlink" Target="http://sr.wikipedia.org/w/index.php?title=%D0%A1%D0%B0%D0%B2%D1%80%D0%B5%D0%BC%D0%B5%D0%BD%D0%B8_%D1%81%D1%82%D0%B0%D0%BD%D0%B4%D0%B0%D1%80%D0%B4%D0%BD%D0%B8_%D1%81%D1%80%D0%BF%D1%81%D0%BA%D0%B8_%D1%98%D0%B5%D0%B7%D0%B8%D0%BA&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smtClean="0"/>
              <a:t>Vuk stefanovic</a:t>
            </a:r>
            <a:br>
              <a:rPr lang="sr-Latn-RS" dirty="0" smtClean="0"/>
            </a:br>
            <a:r>
              <a:rPr lang="sr-Latn-RS" dirty="0" smtClean="0"/>
              <a:t>karadzic</a:t>
            </a:r>
            <a:endParaRPr lang="sr-Latn-RS" dirty="0"/>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899592" y="3428999"/>
            <a:ext cx="2124075" cy="1990725"/>
          </a:xfrm>
          <a:prstGeom prst="rect">
            <a:avLst/>
          </a:prstGeom>
        </p:spPr>
      </p:pic>
      <p:sp>
        <p:nvSpPr>
          <p:cNvPr id="3" name="Subtitle 2"/>
          <p:cNvSpPr>
            <a:spLocks noGrp="1"/>
          </p:cNvSpPr>
          <p:nvPr>
            <p:ph type="subTitle" idx="1"/>
          </p:nvPr>
        </p:nvSpPr>
        <p:spPr>
          <a:xfrm>
            <a:off x="1259632" y="3429000"/>
            <a:ext cx="6400800" cy="1368152"/>
          </a:xfrm>
        </p:spPr>
        <p:txBody>
          <a:bodyPr>
            <a:normAutofit lnSpcReduction="10000"/>
          </a:bodyPr>
          <a:lstStyle/>
          <a:p>
            <a:r>
              <a:rPr lang="sr-Latn-RS" dirty="0" smtClean="0"/>
              <a:t>Prezentacija by Marko Curcic  III/6</a:t>
            </a:r>
          </a:p>
          <a:p>
            <a:r>
              <a:rPr lang="sr-Latn-RS" sz="3200" baseline="6000" dirty="0"/>
              <a:t> „Piši kao što govoriš, čitaj kako je napisano“</a:t>
            </a:r>
            <a:endParaRPr lang="sr-Latn-RS" sz="3200" dirty="0"/>
          </a:p>
          <a:p>
            <a:endParaRPr lang="sr-Latn-RS" dirty="0"/>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683748247"/>
      </p:ext>
    </p:extLst>
  </p:cSld>
  <p:clrMapOvr>
    <a:masterClrMapping/>
  </p:clrMapOvr>
  <mc:AlternateContent xmlns:mc="http://schemas.openxmlformats.org/markup-compatibility/2006">
    <mc:Choice xmlns:p14="http://schemas.microsoft.com/office/powerpoint/2010/main" Requires="p14">
      <p:transition spd="slow" p14:dur="1600" advTm="10599">
        <p14:prism isContent="1" isInverted="1"/>
      </p:transition>
    </mc:Choice>
    <mc:Fallback>
      <p:transition spd="slow" advTm="105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3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3">
                                            <p:txEl>
                                              <p:pRg st="0" end="0"/>
                                            </p:txEl>
                                          </p:spTgt>
                                        </p:tgtEl>
                                        <p:attrNameLst>
                                          <p:attrName>ppt_x</p:attrName>
                                          <p:attrName>ppt_y</p:attrName>
                                        </p:attrNameLst>
                                      </p:cBhvr>
                                    </p:animMotion>
                                    <p:animRot by="1500000">
                                      <p:cBhvr>
                                        <p:cTn id="16" dur="125" fill="hold">
                                          <p:stCondLst>
                                            <p:cond delay="0"/>
                                          </p:stCondLst>
                                        </p:cTn>
                                        <p:tgtEl>
                                          <p:spTgt spid="3">
                                            <p:txEl>
                                              <p:pRg st="0" end="0"/>
                                            </p:txEl>
                                          </p:spTgt>
                                        </p:tgtEl>
                                        <p:attrNameLst>
                                          <p:attrName>r</p:attrName>
                                        </p:attrNameLst>
                                      </p:cBhvr>
                                    </p:animRot>
                                    <p:animRot by="-1500000">
                                      <p:cBhvr>
                                        <p:cTn id="17" dur="125" fill="hold">
                                          <p:stCondLst>
                                            <p:cond delay="125"/>
                                          </p:stCondLst>
                                        </p:cTn>
                                        <p:tgtEl>
                                          <p:spTgt spid="3">
                                            <p:txEl>
                                              <p:pRg st="0" end="0"/>
                                            </p:txEl>
                                          </p:spTgt>
                                        </p:tgtEl>
                                        <p:attrNameLst>
                                          <p:attrName>r</p:attrName>
                                        </p:attrNameLst>
                                      </p:cBhvr>
                                    </p:animRot>
                                    <p:animRot by="-1500000">
                                      <p:cBhvr>
                                        <p:cTn id="18" dur="125" fill="hold">
                                          <p:stCondLst>
                                            <p:cond delay="250"/>
                                          </p:stCondLst>
                                        </p:cTn>
                                        <p:tgtEl>
                                          <p:spTgt spid="3">
                                            <p:txEl>
                                              <p:pRg st="0" end="0"/>
                                            </p:txEl>
                                          </p:spTgt>
                                        </p:tgtEl>
                                        <p:attrNameLst>
                                          <p:attrName>r</p:attrName>
                                        </p:attrNameLst>
                                      </p:cBhvr>
                                    </p:animRot>
                                    <p:animRot by="1500000">
                                      <p:cBhvr>
                                        <p:cTn id="19" dur="125" fill="hold">
                                          <p:stCondLst>
                                            <p:cond delay="375"/>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4" presetClass="emph" presetSubtype="0" fill="hold" nodeType="click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3">
                                            <p:txEl>
                                              <p:pRg st="1" end="1"/>
                                            </p:txEl>
                                          </p:spTgt>
                                        </p:tgtEl>
                                        <p:attrNameLst>
                                          <p:attrName>ppt_x</p:attrName>
                                          <p:attrName>ppt_y</p:attrName>
                                        </p:attrNameLst>
                                      </p:cBhvr>
                                    </p:animMotion>
                                    <p:animRot by="1500000">
                                      <p:cBhvr>
                                        <p:cTn id="24" dur="125" fill="hold">
                                          <p:stCondLst>
                                            <p:cond delay="0"/>
                                          </p:stCondLst>
                                        </p:cTn>
                                        <p:tgtEl>
                                          <p:spTgt spid="3">
                                            <p:txEl>
                                              <p:pRg st="1" end="1"/>
                                            </p:txEl>
                                          </p:spTgt>
                                        </p:tgtEl>
                                        <p:attrNameLst>
                                          <p:attrName>r</p:attrName>
                                        </p:attrNameLst>
                                      </p:cBhvr>
                                    </p:animRot>
                                    <p:animRot by="-1500000">
                                      <p:cBhvr>
                                        <p:cTn id="25" dur="125" fill="hold">
                                          <p:stCondLst>
                                            <p:cond delay="125"/>
                                          </p:stCondLst>
                                        </p:cTn>
                                        <p:tgtEl>
                                          <p:spTgt spid="3">
                                            <p:txEl>
                                              <p:pRg st="1" end="1"/>
                                            </p:txEl>
                                          </p:spTgt>
                                        </p:tgtEl>
                                        <p:attrNameLst>
                                          <p:attrName>r</p:attrName>
                                        </p:attrNameLst>
                                      </p:cBhvr>
                                    </p:animRot>
                                    <p:animRot by="-1500000">
                                      <p:cBhvr>
                                        <p:cTn id="26" dur="125" fill="hold">
                                          <p:stCondLst>
                                            <p:cond delay="250"/>
                                          </p:stCondLst>
                                        </p:cTn>
                                        <p:tgtEl>
                                          <p:spTgt spid="3">
                                            <p:txEl>
                                              <p:pRg st="1" end="1"/>
                                            </p:txEl>
                                          </p:spTgt>
                                        </p:tgtEl>
                                        <p:attrNameLst>
                                          <p:attrName>r</p:attrName>
                                        </p:attrNameLst>
                                      </p:cBhvr>
                                    </p:animRot>
                                    <p:animRot by="1500000">
                                      <p:cBhvr>
                                        <p:cTn id="27" dur="125" fill="hold">
                                          <p:stCondLst>
                                            <p:cond delay="375"/>
                                          </p:stCondLst>
                                        </p:cTn>
                                        <p:tgtEl>
                                          <p:spTgt spid="3">
                                            <p:txEl>
                                              <p:pRg st="1" end="1"/>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331640" y="2492896"/>
            <a:ext cx="1881368" cy="2962784"/>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6116" y="2492896"/>
            <a:ext cx="2268252" cy="302433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1880" y="2406622"/>
            <a:ext cx="1833537" cy="3168352"/>
          </a:xfrm>
          <a:prstGeom prst="rect">
            <a:avLst/>
          </a:prstGeom>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906010619"/>
      </p:ext>
    </p:extLst>
  </p:cSld>
  <p:clrMapOvr>
    <a:masterClrMapping/>
  </p:clrMapOvr>
  <mc:AlternateContent xmlns:mc="http://schemas.openxmlformats.org/markup-compatibility/2006">
    <mc:Choice xmlns:p14="http://schemas.microsoft.com/office/powerpoint/2010/main" Requires="p14">
      <p:transition spd="slow" p14:dur="1600" advTm="14154">
        <p14:prism isContent="1" isInverted="1"/>
      </p:transition>
    </mc:Choice>
    <mc:Fallback>
      <p:transition spd="slow" advTm="141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 </a:t>
            </a:r>
            <a:r>
              <a:rPr lang="ru-RU" sz="1800" i="1" dirty="0"/>
              <a:t>„пиши као што говориш, </a:t>
            </a:r>
            <a:r>
              <a:rPr lang="sr-Latn-RS" sz="1800" i="1" dirty="0" smtClean="0"/>
              <a:t/>
            </a:r>
            <a:br>
              <a:rPr lang="sr-Latn-RS" sz="1800" i="1" dirty="0" smtClean="0"/>
            </a:br>
            <a:r>
              <a:rPr lang="ru-RU" sz="1800" i="1" dirty="0" smtClean="0"/>
              <a:t>а </a:t>
            </a:r>
            <a:r>
              <a:rPr lang="ru-RU" sz="1800" i="1" dirty="0"/>
              <a:t>читај као што је написано</a:t>
            </a:r>
            <a:r>
              <a:rPr lang="ru-RU" sz="1800" i="1" dirty="0" smtClean="0"/>
              <a:t>“</a:t>
            </a:r>
            <a:endParaRPr lang="sr-Latn-RS" sz="1800"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167380" y="2438400"/>
            <a:ext cx="2809240" cy="3048000"/>
          </a:xfr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757745128"/>
      </p:ext>
    </p:extLst>
  </p:cSld>
  <p:clrMapOvr>
    <a:masterClrMapping/>
  </p:clrMapOvr>
  <mc:AlternateContent xmlns:mc="http://schemas.openxmlformats.org/markup-compatibility/2006">
    <mc:Choice xmlns:p14="http://schemas.microsoft.com/office/powerpoint/2010/main" Requires="p14">
      <p:transition spd="slow" p14:dur="2000" advTm="7702"/>
    </mc:Choice>
    <mc:Fallback>
      <p:transition spd="slow" advTm="77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biografija</a:t>
            </a:r>
            <a:endParaRPr lang="sr-Latn-R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913" y="2449090"/>
            <a:ext cx="2459627" cy="3068141"/>
          </a:xfrm>
          <a:prstGeom prst="rect">
            <a:avLst/>
          </a:prstGeom>
        </p:spPr>
      </p:pic>
      <p:sp>
        <p:nvSpPr>
          <p:cNvPr id="3" name="Content Placeholder 2"/>
          <p:cNvSpPr>
            <a:spLocks noGrp="1"/>
          </p:cNvSpPr>
          <p:nvPr>
            <p:ph idx="1"/>
          </p:nvPr>
        </p:nvSpPr>
        <p:spPr>
          <a:xfrm>
            <a:off x="1259632" y="2438400"/>
            <a:ext cx="4176464" cy="3222848"/>
          </a:xfrm>
        </p:spPr>
        <p:txBody>
          <a:bodyPr>
            <a:noAutofit/>
          </a:bodyPr>
          <a:lstStyle/>
          <a:p>
            <a:r>
              <a:rPr lang="ru-RU" sz="700" dirty="0"/>
              <a:t>Вук Стефановић Караџић је рођен </a:t>
            </a:r>
            <a:r>
              <a:rPr lang="ru-RU" sz="700" dirty="0">
                <a:hlinkClick r:id="rId5" tooltip="1787"/>
              </a:rPr>
              <a:t>1787</a:t>
            </a:r>
            <a:r>
              <a:rPr lang="ru-RU" sz="700" dirty="0"/>
              <a:t>. године у </a:t>
            </a:r>
            <a:r>
              <a:rPr lang="ru-RU" sz="700" dirty="0">
                <a:hlinkClick r:id="rId6" tooltip="Тршић (Лозница)"/>
              </a:rPr>
              <a:t>Тршићу</a:t>
            </a:r>
            <a:r>
              <a:rPr lang="ru-RU" sz="700" dirty="0"/>
              <a:t> близу Лознице, у породици у којој су деца умирала, па је по народном обичају, добио име Вук како му вештице и духови не би наудили</a:t>
            </a:r>
            <a:r>
              <a:rPr lang="ru-RU" sz="700" dirty="0" smtClean="0"/>
              <a:t>. </a:t>
            </a:r>
            <a:r>
              <a:rPr lang="ru-RU" sz="700" dirty="0"/>
              <a:t>Мајка Јегда, девојачки</a:t>
            </a:r>
            <a:r>
              <a:rPr lang="ru-RU" sz="700" dirty="0">
                <a:hlinkClick r:id="rId7" tooltip="Zrnić"/>
              </a:rPr>
              <a:t>Зрнић</a:t>
            </a:r>
            <a:r>
              <a:rPr lang="ru-RU" sz="700" dirty="0"/>
              <a:t>, родом је из </a:t>
            </a:r>
            <a:r>
              <a:rPr lang="ru-RU" sz="700" dirty="0">
                <a:hlinkClick r:id="rId8" tooltip="Озринићи"/>
              </a:rPr>
              <a:t>Озринића</a:t>
            </a:r>
            <a:r>
              <a:rPr lang="ru-RU" sz="700" dirty="0"/>
              <a:t> код </a:t>
            </a:r>
            <a:r>
              <a:rPr lang="ru-RU" sz="700" dirty="0">
                <a:hlinkClick r:id="rId9" tooltip="Никшић"/>
              </a:rPr>
              <a:t>Никшића</a:t>
            </a:r>
            <a:r>
              <a:rPr lang="ru-RU" sz="700" dirty="0"/>
              <a:t>.</a:t>
            </a:r>
          </a:p>
          <a:p>
            <a:r>
              <a:rPr lang="ru-RU" sz="700" dirty="0"/>
              <a:t>Писање и читање је научио од рођака Јевте Савића Чотрића, који је био једини писмен човек у крају. Образовање је наставио у школи у </a:t>
            </a:r>
            <a:r>
              <a:rPr lang="ru-RU" sz="700" dirty="0">
                <a:hlinkClick r:id="rId10" tooltip="Лозница"/>
              </a:rPr>
              <a:t>Лозници</a:t>
            </a:r>
            <a:r>
              <a:rPr lang="ru-RU" sz="700" dirty="0"/>
              <a:t>, али је није завршио због болести. Школовање је касније наставио у манастиру </a:t>
            </a:r>
            <a:r>
              <a:rPr lang="ru-RU" sz="700" dirty="0">
                <a:hlinkClick r:id="rId11" tooltip="Манастир Троноша"/>
              </a:rPr>
              <a:t>Троноши</a:t>
            </a:r>
            <a:r>
              <a:rPr lang="ru-RU" sz="700" dirty="0"/>
              <a:t>. Како га у манастиру нису учили, него терали да чува стоку, отац га је вратио кући.</a:t>
            </a:r>
          </a:p>
          <a:p>
            <a:r>
              <a:rPr lang="ru-RU" sz="700" dirty="0"/>
              <a:t>На почетку </a:t>
            </a:r>
            <a:r>
              <a:rPr lang="ru-RU" sz="700" dirty="0">
                <a:hlinkClick r:id="rId12" tooltip="Први српски устанак"/>
              </a:rPr>
              <a:t>Првог српског устанка</a:t>
            </a:r>
            <a:r>
              <a:rPr lang="ru-RU" sz="700" dirty="0"/>
              <a:t>, Вук је био писар код церског хајдучког харамбаше </a:t>
            </a:r>
            <a:r>
              <a:rPr lang="ru-RU" sz="700" dirty="0">
                <a:hlinkClick r:id="rId13" tooltip="Ђорђе Ћурчија"/>
              </a:rPr>
              <a:t>Ђорђа Ћурчије</a:t>
            </a:r>
            <a:r>
              <a:rPr lang="ru-RU" sz="700" dirty="0"/>
              <a:t>. Исте године је отишао у </a:t>
            </a:r>
            <a:r>
              <a:rPr lang="ru-RU" sz="700" dirty="0">
                <a:hlinkClick r:id="rId14" tooltip="Сремски Карловци"/>
              </a:rPr>
              <a:t>Сремске Карловце</a:t>
            </a:r>
            <a:r>
              <a:rPr lang="ru-RU" sz="700" dirty="0"/>
              <a:t> да се упише у </a:t>
            </a:r>
            <a:r>
              <a:rPr lang="ru-RU" sz="700" dirty="0">
                <a:hlinkClick r:id="rId15" tooltip="Карловачка гимназија"/>
              </a:rPr>
              <a:t>гимназију</a:t>
            </a:r>
            <a:r>
              <a:rPr lang="ru-RU" sz="700" dirty="0"/>
              <a:t>, али је са 19 година био престар. Једно време је провео у тамошњој </a:t>
            </a:r>
            <a:r>
              <a:rPr lang="ru-RU" sz="700" dirty="0" smtClean="0"/>
              <a:t>богословији</a:t>
            </a:r>
            <a:endParaRPr lang="ru-RU" sz="700" dirty="0"/>
          </a:p>
          <a:p>
            <a:r>
              <a:rPr lang="ru-RU" sz="700" dirty="0"/>
              <a:t>Не успевши да се упише у </a:t>
            </a:r>
            <a:r>
              <a:rPr lang="ru-RU" sz="700" dirty="0">
                <a:hlinkClick r:id="rId16" tooltip="Карловац"/>
              </a:rPr>
              <a:t>карловачку</a:t>
            </a:r>
            <a:r>
              <a:rPr lang="ru-RU" sz="700" dirty="0"/>
              <a:t> гимназију, он одлази у </a:t>
            </a:r>
            <a:r>
              <a:rPr lang="ru-RU" sz="700" dirty="0">
                <a:hlinkClick r:id="rId17" tooltip="Петриње (чланак још није написан)"/>
              </a:rPr>
              <a:t>Петриње</a:t>
            </a:r>
            <a:r>
              <a:rPr lang="ru-RU" sz="700" dirty="0"/>
              <a:t>, где је провео неколико месеци учећи </a:t>
            </a:r>
            <a:r>
              <a:rPr lang="ru-RU" sz="700" dirty="0">
                <a:hlinkClick r:id="rId18" tooltip="Немачки језик"/>
              </a:rPr>
              <a:t>немачки језик</a:t>
            </a:r>
            <a:r>
              <a:rPr lang="ru-RU" sz="700" dirty="0"/>
              <a:t>. Касније стиже у </a:t>
            </a:r>
            <a:r>
              <a:rPr lang="ru-RU" sz="700" dirty="0">
                <a:hlinkClick r:id="rId19" tooltip="Београд"/>
              </a:rPr>
              <a:t>Београд</a:t>
            </a:r>
            <a:r>
              <a:rPr lang="ru-RU" sz="700" dirty="0"/>
              <a:t> да упозна </a:t>
            </a:r>
            <a:r>
              <a:rPr lang="ru-RU" sz="700" dirty="0">
                <a:hlinkClick r:id="rId20" tooltip="Доситеј Обрадовић"/>
              </a:rPr>
              <a:t>Доситеја Обрадовића</a:t>
            </a:r>
            <a:r>
              <a:rPr lang="ru-RU" sz="700" dirty="0"/>
              <a:t>, ученог човека и просветитеља. Вук га је замолио за помоћ како би наставио са образовањем, али га је Доситеј одбио. Вук је разочаран отишао у </a:t>
            </a:r>
            <a:r>
              <a:rPr lang="ru-RU" sz="700" dirty="0">
                <a:hlinkClick r:id="rId21" tooltip="Јадар (област)"/>
              </a:rPr>
              <a:t>Јадар</a:t>
            </a:r>
            <a:r>
              <a:rPr lang="ru-RU" sz="700" dirty="0"/>
              <a:t> и почео да ради као писар код </a:t>
            </a:r>
            <a:r>
              <a:rPr lang="ru-RU" sz="700" dirty="0">
                <a:hlinkClick r:id="rId22" tooltip="Јаков Ненадовић"/>
              </a:rPr>
              <a:t>Јакова Ненадовића</a:t>
            </a:r>
            <a:r>
              <a:rPr lang="ru-RU" sz="700" dirty="0" smtClean="0"/>
              <a:t>.</a:t>
            </a:r>
            <a:endParaRPr lang="ru-RU" sz="700" dirty="0"/>
          </a:p>
          <a:p>
            <a:r>
              <a:rPr lang="ru-RU" sz="700" dirty="0"/>
              <a:t>Кад је Доситеј отворио </a:t>
            </a:r>
            <a:r>
              <a:rPr lang="ru-RU" sz="700" dirty="0">
                <a:hlinkClick r:id="rId23" tooltip="Велика школа"/>
              </a:rPr>
              <a:t>Велику школу</a:t>
            </a:r>
            <a:r>
              <a:rPr lang="ru-RU" sz="700" dirty="0"/>
              <a:t> у </a:t>
            </a:r>
            <a:r>
              <a:rPr lang="ru-RU" sz="700" dirty="0">
                <a:hlinkClick r:id="rId19" tooltip="Београд"/>
              </a:rPr>
              <a:t>Београду</a:t>
            </a:r>
            <a:r>
              <a:rPr lang="ru-RU" sz="700" dirty="0"/>
              <a:t>, Вук је постао њен ђак. Убрзо је оболео и отишао је на лечење у </a:t>
            </a:r>
            <a:r>
              <a:rPr lang="ru-RU" sz="700" dirty="0">
                <a:hlinkClick r:id="rId24" tooltip="Нови Сад"/>
              </a:rPr>
              <a:t>Нови Сад</a:t>
            </a:r>
            <a:r>
              <a:rPr lang="ru-RU" sz="700" dirty="0"/>
              <a:t> и</a:t>
            </a:r>
            <a:r>
              <a:rPr lang="ru-RU" sz="700" dirty="0">
                <a:hlinkClick r:id="rId25" tooltip="Пешта"/>
              </a:rPr>
              <a:t>Пешту</a:t>
            </a:r>
            <a:r>
              <a:rPr lang="ru-RU" sz="700" dirty="0"/>
              <a:t>, али није успео да излечи болесну ногу, која је остала згрчена. Хром, Вук се 1810. вратио у </a:t>
            </a:r>
            <a:r>
              <a:rPr lang="ru-RU" sz="700" dirty="0">
                <a:hlinkClick r:id="rId26" tooltip="Србија"/>
              </a:rPr>
              <a:t>Србију</a:t>
            </a:r>
            <a:r>
              <a:rPr lang="ru-RU" sz="700" dirty="0"/>
              <a:t>. Пошто је краће време у Београду радио као учитељ у основној школи, Вук је са Јевтом Савићем прешао у </a:t>
            </a:r>
            <a:r>
              <a:rPr lang="ru-RU" sz="700" dirty="0">
                <a:hlinkClick r:id="rId27" tooltip="Неготинска Крајина"/>
              </a:rPr>
              <a:t>Неготинску крајину</a:t>
            </a:r>
            <a:r>
              <a:rPr lang="ru-RU" sz="700" dirty="0"/>
              <a:t> и тамо обављао чиновничке послове</a:t>
            </a:r>
            <a:r>
              <a:rPr lang="ru-RU" sz="700" dirty="0" smtClean="0"/>
              <a:t>.</a:t>
            </a:r>
            <a:endParaRPr lang="ru-RU" sz="7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958010690"/>
      </p:ext>
    </p:extLst>
  </p:cSld>
  <p:clrMapOvr>
    <a:masterClrMapping/>
  </p:clrMapOvr>
  <mc:AlternateContent xmlns:mc="http://schemas.openxmlformats.org/markup-compatibility/2006">
    <mc:Choice xmlns:p14="http://schemas.microsoft.com/office/powerpoint/2010/main" Requires="p14">
      <p:transition spd="slow" p14:dur="1600" advTm="15039">
        <p14:prism isContent="1" isInverted="1"/>
      </p:transition>
    </mc:Choice>
    <mc:Fallback>
      <p:transition spd="slow" advTm="150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2392671"/>
            <a:ext cx="4424536" cy="2836529"/>
          </a:xfrm>
        </p:spPr>
        <p:txBody>
          <a:bodyPr>
            <a:noAutofit/>
          </a:bodyPr>
          <a:lstStyle/>
          <a:p>
            <a:r>
              <a:rPr lang="ru-RU" sz="900" dirty="0"/>
              <a:t>Након пропасти устанка </a:t>
            </a:r>
            <a:r>
              <a:rPr lang="ru-RU" sz="900" dirty="0">
                <a:hlinkClick r:id="rId4" tooltip="1813"/>
              </a:rPr>
              <a:t>1813</a:t>
            </a:r>
            <a:r>
              <a:rPr lang="ru-RU" sz="900" dirty="0"/>
              <a:t>. Вук је са породицом прешао у </a:t>
            </a:r>
            <a:r>
              <a:rPr lang="ru-RU" sz="900" dirty="0">
                <a:hlinkClick r:id="rId5" tooltip="Земун"/>
              </a:rPr>
              <a:t>Земун</a:t>
            </a:r>
            <a:r>
              <a:rPr lang="ru-RU" sz="900" dirty="0"/>
              <a:t>, а одатле одлази у </a:t>
            </a:r>
            <a:r>
              <a:rPr lang="ru-RU" sz="900" dirty="0">
                <a:hlinkClick r:id="rId6" tooltip="Беч"/>
              </a:rPr>
              <a:t>Беч</a:t>
            </a:r>
            <a:r>
              <a:rPr lang="ru-RU" sz="900" dirty="0"/>
              <a:t>. Ту се упознао са Бечлијком Аном Маријом Краус, којом се оженио. Вук и Ана имали су много деце од којих су сви</a:t>
            </a:r>
          </a:p>
          <a:p>
            <a:r>
              <a:rPr lang="ru-RU" sz="900" dirty="0" smtClean="0"/>
              <a:t>осим </a:t>
            </a:r>
            <a:r>
              <a:rPr lang="ru-RU" sz="900" dirty="0"/>
              <a:t>кћерке </a:t>
            </a:r>
            <a:r>
              <a:rPr lang="ru-RU" sz="900" dirty="0">
                <a:hlinkClick r:id="rId7" tooltip="Мина Караџић"/>
              </a:rPr>
              <a:t>Мине</a:t>
            </a:r>
            <a:r>
              <a:rPr lang="ru-RU" sz="900" dirty="0"/>
              <a:t> и сина </a:t>
            </a:r>
            <a:r>
              <a:rPr lang="ru-RU" sz="900" dirty="0">
                <a:hlinkClick r:id="rId8" tooltip="Димитрије Караџић"/>
              </a:rPr>
              <a:t>Димитрија</a:t>
            </a:r>
            <a:r>
              <a:rPr lang="ru-RU" sz="900" dirty="0"/>
              <a:t>, умрли у детињству и раној младости (Милутин, Милица, Божидар, Василија, двоје некрштених, Сава, Ружа, Амалија, Александрина). У Бечу је такође упознао </a:t>
            </a:r>
            <a:r>
              <a:rPr lang="ru-RU" sz="900" dirty="0">
                <a:hlinkClick r:id="rId9" tooltip="Цензура"/>
              </a:rPr>
              <a:t>цензора</a:t>
            </a:r>
            <a:r>
              <a:rPr lang="ru-RU" sz="900" dirty="0"/>
              <a:t> </a:t>
            </a:r>
            <a:r>
              <a:rPr lang="ru-RU" sz="900" dirty="0">
                <a:hlinkClick r:id="rId10" tooltip="Јернеј Копитар"/>
              </a:rPr>
              <a:t>Јернеја Копитара</a:t>
            </a:r>
            <a:r>
              <a:rPr lang="ru-RU" sz="900" dirty="0"/>
              <a:t>, а повод је био један Вуков спис о пропасти устанка. Уз Копитареву помоћ и савете, Вук је почео са сакупљањем народних песама и са радом на граматици народног говора. Године 1814. је у Бечу објавио збирку народних песама коју је назвао </a:t>
            </a:r>
            <a:r>
              <a:rPr lang="ru-RU" sz="900" i="1" dirty="0"/>
              <a:t>„Мала простонародна славено-сербска пјеснарица“</a:t>
            </a:r>
            <a:r>
              <a:rPr lang="ru-RU" sz="900" dirty="0"/>
              <a:t>. Исте године је Вук објавио</a:t>
            </a:r>
            <a:r>
              <a:rPr lang="ru-RU" sz="900" i="1" dirty="0"/>
              <a:t>„Писменицу сербскога језика по говору простога народа написану“</a:t>
            </a:r>
            <a:r>
              <a:rPr lang="ru-RU" sz="900" dirty="0"/>
              <a:t>, прву граматику српског језика на народном говору</a:t>
            </a:r>
            <a:r>
              <a:rPr lang="ru-RU" sz="900" dirty="0" smtClean="0"/>
              <a:t>.</a:t>
            </a:r>
            <a:endParaRPr lang="ru-RU" sz="900" dirty="0"/>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0152" y="2420888"/>
            <a:ext cx="2098532" cy="3156192"/>
          </a:xfrm>
          <a:prstGeom prst="rect">
            <a:avLst/>
          </a:prstGeom>
        </p:spPr>
      </p:pic>
      <p:sp>
        <p:nvSpPr>
          <p:cNvPr id="5" name="TextBox 4"/>
          <p:cNvSpPr txBox="1"/>
          <p:nvPr/>
        </p:nvSpPr>
        <p:spPr>
          <a:xfrm>
            <a:off x="6989418" y="5577080"/>
            <a:ext cx="1075936" cy="246221"/>
          </a:xfrm>
          <a:prstGeom prst="rect">
            <a:avLst/>
          </a:prstGeom>
          <a:noFill/>
        </p:spPr>
        <p:txBody>
          <a:bodyPr wrap="none" rtlCol="0">
            <a:spAutoFit/>
          </a:bodyPr>
          <a:lstStyle/>
          <a:p>
            <a:r>
              <a:rPr lang="sr-Latn-RS" sz="1000" i="1" dirty="0" smtClean="0"/>
              <a:t>Vukova kuća danas</a:t>
            </a:r>
            <a:endParaRPr lang="sr-Latn-RS" sz="1000" i="1"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38530749"/>
      </p:ext>
    </p:extLst>
  </p:cSld>
  <p:clrMapOvr>
    <a:masterClrMapping/>
  </p:clrMapOvr>
  <mc:AlternateContent xmlns:mc="http://schemas.openxmlformats.org/markup-compatibility/2006">
    <mc:Choice xmlns:p14="http://schemas.microsoft.com/office/powerpoint/2010/main" Requires="p14">
      <p:transition spd="slow" p14:dur="1600" advTm="14383">
        <p14:prism isContent="1" isInverted="1"/>
      </p:transition>
    </mc:Choice>
    <mc:Fallback>
      <p:transition spd="slow" advTm="143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4712568" cy="3048001"/>
          </a:xfrm>
        </p:spPr>
        <p:txBody>
          <a:bodyPr>
            <a:normAutofit fontScale="32500" lnSpcReduction="20000"/>
          </a:bodyPr>
          <a:lstStyle/>
          <a:p>
            <a:r>
              <a:rPr lang="ru-RU" sz="2500" dirty="0" smtClean="0"/>
              <a:t>Идуће </a:t>
            </a:r>
            <a:r>
              <a:rPr lang="ru-RU" sz="2500" dirty="0"/>
              <a:t>године је издао другу збирку народних песама под именом </a:t>
            </a:r>
            <a:r>
              <a:rPr lang="ru-RU" sz="2500" i="1" dirty="0"/>
              <a:t>„Народна сербска песнарица“</a:t>
            </a:r>
            <a:r>
              <a:rPr lang="ru-RU" sz="2500" dirty="0"/>
              <a:t>.</a:t>
            </a:r>
          </a:p>
          <a:p>
            <a:r>
              <a:rPr lang="ru-RU" sz="2500" dirty="0"/>
              <a:t>Због проблема са кнезом </a:t>
            </a:r>
            <a:r>
              <a:rPr lang="ru-RU" sz="2500" dirty="0">
                <a:hlinkClick r:id="rId4" tooltip="Милош Обреновић"/>
              </a:rPr>
              <a:t>Милошем Обреновићем</a:t>
            </a:r>
            <a:r>
              <a:rPr lang="ru-RU" sz="2500" dirty="0"/>
              <a:t> било му је забрањено да штампа књиге у Србији, а једно време и у аустријској држави. Својим дугим и плодним радом стиче бројне пријатеље, па и помоћ у </a:t>
            </a:r>
            <a:r>
              <a:rPr lang="ru-RU" sz="2500" dirty="0">
                <a:hlinkClick r:id="rId5" tooltip="Русија"/>
              </a:rPr>
              <a:t>Русији</a:t>
            </a:r>
            <a:r>
              <a:rPr lang="ru-RU" sz="2500" dirty="0"/>
              <a:t>, где је добио сталну пензију </a:t>
            </a:r>
            <a:r>
              <a:rPr lang="ru-RU" sz="2500" dirty="0">
                <a:hlinkClick r:id="rId6" tooltip="1826"/>
              </a:rPr>
              <a:t>1826</a:t>
            </a:r>
            <a:r>
              <a:rPr lang="ru-RU" sz="2500" dirty="0"/>
              <a:t>. године. У породици му је остала жива само кћерка </a:t>
            </a:r>
            <a:r>
              <a:rPr lang="ru-RU" sz="2500" dirty="0">
                <a:hlinkClick r:id="rId7" tooltip="Мина Караџић"/>
              </a:rPr>
              <a:t>Мина Караџић</a:t>
            </a:r>
            <a:r>
              <a:rPr lang="ru-RU" sz="2500" dirty="0"/>
              <a:t>.</a:t>
            </a:r>
          </a:p>
          <a:p>
            <a:r>
              <a:rPr lang="ru-RU" sz="2500" dirty="0"/>
              <a:t>Сједињењем Магистрата и Суда београдског у пролеће 1831. године, Вук Караџић је именован 29. марта 1831. за председника те институције, што се у данашњим терминима сматра </a:t>
            </a:r>
            <a:r>
              <a:rPr lang="ru-RU" sz="2500" dirty="0">
                <a:hlinkClick r:id="rId8" tooltip="Градоначелник Београда"/>
              </a:rPr>
              <a:t>градоначелником Београда</a:t>
            </a:r>
            <a:r>
              <a:rPr lang="ru-RU" sz="2500" dirty="0"/>
              <a:t>.</a:t>
            </a:r>
            <a:r>
              <a:rPr lang="ru-RU" sz="2500" baseline="30000" dirty="0">
                <a:hlinkClick r:id="rId9"/>
              </a:rPr>
              <a:t>[3]</a:t>
            </a:r>
            <a:endParaRPr lang="ru-RU" sz="2500" dirty="0"/>
          </a:p>
          <a:p>
            <a:r>
              <a:rPr lang="ru-RU" sz="2500" dirty="0"/>
              <a:t>Као година Вукове победе узима се 1847. јер су те године објављена на народном језику дела </a:t>
            </a:r>
            <a:r>
              <a:rPr lang="ru-RU" sz="2500" dirty="0">
                <a:hlinkClick r:id="rId10" tooltip="Ђура Даничић"/>
              </a:rPr>
              <a:t>Ђуре Даничића</a:t>
            </a:r>
            <a:r>
              <a:rPr lang="ru-RU" sz="2500" dirty="0"/>
              <a:t> „Рат за српски језик“, „Песме“ </a:t>
            </a:r>
            <a:r>
              <a:rPr lang="ru-RU" sz="2500" dirty="0">
                <a:hlinkClick r:id="rId11" tooltip="Бранко Радичевић"/>
              </a:rPr>
              <a:t>Бранка Радичевића</a:t>
            </a:r>
            <a:r>
              <a:rPr lang="ru-RU" sz="2500" dirty="0"/>
              <a:t>, </a:t>
            </a:r>
            <a:r>
              <a:rPr lang="ru-RU" sz="2500" dirty="0">
                <a:hlinkClick r:id="rId12" tooltip="Петар II Петровић Његош"/>
              </a:rPr>
              <a:t>Његошев</a:t>
            </a:r>
            <a:r>
              <a:rPr lang="ru-RU" sz="2500" dirty="0"/>
              <a:t> „Горски вијенац“ (писан старим правописом) и Вуков превод Новог завјета, али Вуков језик је признат за званични књижевни језик тек 1868, четири године након његове смрти. </a:t>
            </a:r>
            <a:r>
              <a:rPr lang="ru-RU" sz="2500" baseline="30000" dirty="0">
                <a:hlinkClick r:id="rId9"/>
              </a:rPr>
              <a:t>[4]</a:t>
            </a:r>
            <a:endParaRPr lang="ru-RU" sz="2500" dirty="0"/>
          </a:p>
          <a:p>
            <a:r>
              <a:rPr lang="ru-RU" sz="2500" dirty="0"/>
              <a:t>Вук је умро у Бечу. Посмртни остаци пренесени су у Београд </a:t>
            </a:r>
            <a:r>
              <a:rPr lang="ru-RU" sz="2500" dirty="0">
                <a:hlinkClick r:id="rId13" tooltip="1897"/>
              </a:rPr>
              <a:t>1897</a:t>
            </a:r>
            <a:r>
              <a:rPr lang="ru-RU" sz="2500" dirty="0"/>
              <a:t>. године и уз велике почасти сахрањени у порти Саборне цркве, поред Доситеја Обрадовића. Почасни је грађанин хрватске престонице, града </a:t>
            </a:r>
            <a:r>
              <a:rPr lang="ru-RU" sz="2500" dirty="0">
                <a:hlinkClick r:id="rId14" tooltip="Загреб"/>
              </a:rPr>
              <a:t>Загреба</a:t>
            </a:r>
            <a:r>
              <a:rPr lang="ru-RU" sz="2500" dirty="0"/>
              <a:t>.</a:t>
            </a:r>
          </a:p>
          <a:p>
            <a:endParaRPr lang="sr-Latn-RS" dirty="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28184" y="2456171"/>
            <a:ext cx="1905000" cy="1905000"/>
          </a:xfrm>
          <a:prstGeom prst="rect">
            <a:avLst/>
          </a:prstGeom>
        </p:spPr>
      </p:pic>
      <p:sp>
        <p:nvSpPr>
          <p:cNvPr id="5" name="TextBox 4"/>
          <p:cNvSpPr txBox="1"/>
          <p:nvPr/>
        </p:nvSpPr>
        <p:spPr>
          <a:xfrm>
            <a:off x="6228184" y="4401108"/>
            <a:ext cx="1905000" cy="507831"/>
          </a:xfrm>
          <a:prstGeom prst="rect">
            <a:avLst/>
          </a:prstGeom>
          <a:noFill/>
        </p:spPr>
        <p:txBody>
          <a:bodyPr wrap="square" rtlCol="0">
            <a:spAutoFit/>
          </a:bodyPr>
          <a:lstStyle/>
          <a:p>
            <a:pPr algn="r"/>
            <a:r>
              <a:rPr lang="ru-RU" sz="900" i="1" dirty="0" smtClean="0"/>
              <a:t>Некадашња зграда Велике школе у Београду, данас </a:t>
            </a:r>
            <a:r>
              <a:rPr lang="ru-RU" sz="900" i="1" dirty="0" smtClean="0">
                <a:hlinkClick r:id="rId16" tooltip="Вуков и Доситејев музеј"/>
              </a:rPr>
              <a:t>Вуков и Доситејев музеј</a:t>
            </a:r>
            <a:endParaRPr lang="ru-RU" sz="900" i="1"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19683086"/>
      </p:ext>
    </p:extLst>
  </p:cSld>
  <p:clrMapOvr>
    <a:masterClrMapping/>
  </p:clrMapOvr>
  <mc:AlternateContent xmlns:mc="http://schemas.openxmlformats.org/markup-compatibility/2006">
    <mc:Choice xmlns:p14="http://schemas.microsoft.com/office/powerpoint/2010/main" Requires="p14">
      <p:transition spd="slow" p14:dur="1600" advTm="8505">
        <p14:prism isContent="1" isInverted="1"/>
      </p:transition>
    </mc:Choice>
    <mc:Fallback>
      <p:transition spd="slow" advTm="85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Vukov rad</a:t>
            </a:r>
            <a:endParaRPr lang="sr-Latn-RS" dirty="0"/>
          </a:p>
        </p:txBody>
      </p:sp>
      <p:sp>
        <p:nvSpPr>
          <p:cNvPr id="3" name="Content Placeholder 2"/>
          <p:cNvSpPr>
            <a:spLocks noGrp="1"/>
          </p:cNvSpPr>
          <p:nvPr>
            <p:ph idx="1"/>
          </p:nvPr>
        </p:nvSpPr>
        <p:spPr>
          <a:xfrm>
            <a:off x="1371600" y="2438400"/>
            <a:ext cx="4496544" cy="3048001"/>
          </a:xfrm>
        </p:spPr>
        <p:txBody>
          <a:bodyPr>
            <a:normAutofit fontScale="25000" lnSpcReduction="20000"/>
          </a:bodyPr>
          <a:lstStyle/>
          <a:p>
            <a:r>
              <a:rPr lang="ru-RU" sz="2800" b="1" dirty="0" smtClean="0"/>
              <a:t>Реформа </a:t>
            </a:r>
            <a:r>
              <a:rPr lang="ru-RU" sz="2800" b="1" dirty="0"/>
              <a:t>ћирилице и рад на граматици и речнику</a:t>
            </a:r>
          </a:p>
          <a:p>
            <a:r>
              <a:rPr lang="ru-RU" sz="2800" dirty="0" smtClean="0"/>
              <a:t>Подстакнут </a:t>
            </a:r>
            <a:r>
              <a:rPr lang="ru-RU" sz="2800" dirty="0"/>
              <a:t>Копитаревим саветом да напише и граматику народног језика, Вук се прихватио овог посла, за који није имао довољно стручне спреме. Угледајући се на граматику </a:t>
            </a:r>
            <a:r>
              <a:rPr lang="ru-RU" sz="2800" dirty="0">
                <a:hlinkClick r:id="rId4" tooltip="Славеносрпски језик"/>
              </a:rPr>
              <a:t>славеносрпског језика</a:t>
            </a:r>
            <a:r>
              <a:rPr lang="ru-RU" sz="2800" dirty="0"/>
              <a:t>, коју је у 18. веку написао </a:t>
            </a:r>
            <a:r>
              <a:rPr lang="ru-RU" sz="2800" dirty="0">
                <a:hlinkClick r:id="rId5" tooltip="Аврам Мразовић"/>
              </a:rPr>
              <a:t>Аврам Мразовић</a:t>
            </a:r>
            <a:r>
              <a:rPr lang="ru-RU" sz="2800" dirty="0"/>
              <a:t>, Вук је успео да заврши своје дело. Његова граматика коју је назвао </a:t>
            </a:r>
            <a:r>
              <a:rPr lang="ru-RU" sz="2800" i="1" dirty="0"/>
              <a:t>„Писменица сербскога језика“</a:t>
            </a:r>
            <a:r>
              <a:rPr lang="ru-RU" sz="2800" dirty="0"/>
              <a:t>, изашла је у Бечу </a:t>
            </a:r>
            <a:r>
              <a:rPr lang="ru-RU" sz="2800" dirty="0">
                <a:hlinkClick r:id="rId6" tooltip="1814"/>
              </a:rPr>
              <a:t>1814</a:t>
            </a:r>
            <a:r>
              <a:rPr lang="ru-RU" sz="2800" dirty="0"/>
              <a:t>. Без обзира на несвршеност и непотпуност, ово дело је значајно као прва граматика говора простога народа.</a:t>
            </a:r>
          </a:p>
          <a:p>
            <a:r>
              <a:rPr lang="ru-RU" sz="2800" dirty="0"/>
              <a:t>Свестан несавршености своје Писменице, Вук је прихватио примедбе Копитара и других научних радника, па је уз прво издање „</a:t>
            </a:r>
            <a:r>
              <a:rPr lang="ru-RU" sz="2800" i="1" dirty="0"/>
              <a:t>Српског рјечника</a:t>
            </a:r>
            <a:r>
              <a:rPr lang="ru-RU" sz="2800" dirty="0"/>
              <a:t>“ из </a:t>
            </a:r>
            <a:r>
              <a:rPr lang="ru-RU" sz="2800" dirty="0">
                <a:hlinkClick r:id="rId7" tooltip="1818"/>
              </a:rPr>
              <a:t>1818</a:t>
            </a:r>
            <a:r>
              <a:rPr lang="ru-RU" sz="2800" dirty="0"/>
              <a:t>. објавио и друго, проширено издање своје граматике. У речнику је било 26.270 речи које су се користиле у говору народа у Србији, Срему и Војводини. Ово друго издање граматике је неколико година касније (1824) на </a:t>
            </a:r>
            <a:r>
              <a:rPr lang="ru-RU" sz="2800" dirty="0">
                <a:hlinkClick r:id="rId8" tooltip="Немачки језик"/>
              </a:rPr>
              <a:t>немачки језик</a:t>
            </a:r>
            <a:r>
              <a:rPr lang="ru-RU" sz="2800" dirty="0"/>
              <a:t> превео </a:t>
            </a:r>
            <a:r>
              <a:rPr lang="ru-RU" sz="2800" dirty="0">
                <a:hlinkClick r:id="rId9" tooltip="Јакоб Грим"/>
              </a:rPr>
              <a:t>Јакоб Грим</a:t>
            </a:r>
            <a:r>
              <a:rPr lang="ru-RU" sz="2800" dirty="0"/>
              <a:t>.</a:t>
            </a:r>
          </a:p>
          <a:p>
            <a:r>
              <a:rPr lang="ru-RU" sz="2800" dirty="0"/>
              <a:t>Основна вредност Писменице је било њено радикално упрошћавање азбуке и правописа. Вук је у њој применио </a:t>
            </a:r>
            <a:r>
              <a:rPr lang="ru-RU" sz="2800" dirty="0">
                <a:hlinkClick r:id="rId10" tooltip="Јохан Кристоф Аделунг"/>
              </a:rPr>
              <a:t>Аделунгов</a:t>
            </a:r>
            <a:r>
              <a:rPr lang="ru-RU" sz="2800" dirty="0"/>
              <a:t> принцип: </a:t>
            </a:r>
            <a:r>
              <a:rPr lang="ru-RU" sz="2800" i="1" dirty="0"/>
              <a:t>„пиши као што говориш, а читај као што је написано“</a:t>
            </a:r>
            <a:r>
              <a:rPr lang="ru-RU" sz="2800" dirty="0"/>
              <a:t>. Ранији покушаји, попут </a:t>
            </a:r>
            <a:r>
              <a:rPr lang="ru-RU" sz="2800" dirty="0">
                <a:hlinkClick r:id="rId11" tooltip="Сава Мркаљ"/>
              </a:rPr>
              <a:t>Саве Мркаља</a:t>
            </a:r>
            <a:r>
              <a:rPr lang="ru-RU" sz="2800" dirty="0"/>
              <a:t>, су били несистематски и неуспели. Вук је сматрао да сваки глас треба да има само једно слово, па је из дотадашње азбуке избацио све непотребне знакове, која су се писала иако нису имала својих гласова. Стара слова је подржавала </a:t>
            </a:r>
            <a:r>
              <a:rPr lang="ru-RU" sz="2800" dirty="0">
                <a:hlinkClick r:id="rId12" tooltip="Српска православна црква"/>
              </a:rPr>
              <a:t>Српска православна црква</a:t>
            </a:r>
            <a:r>
              <a:rPr lang="ru-RU" sz="2800" dirty="0"/>
              <a:t>, коју је у њима видела неку врсту везе културе и писмености са религијом.</a:t>
            </a:r>
          </a:p>
          <a:p>
            <a:r>
              <a:rPr lang="ru-RU" sz="2800" dirty="0"/>
              <a:t>Вук је створио нове знаке тако што је поједина слове стопио са танким полугласом (л + ь -&gt; љ, н + ь -&gt; њ). Изглед слова </a:t>
            </a:r>
            <a:r>
              <a:rPr lang="ru-RU" sz="2800" i="1" dirty="0"/>
              <a:t>ђ</a:t>
            </a:r>
            <a:r>
              <a:rPr lang="ru-RU" sz="2800" dirty="0"/>
              <a:t> је прихватио од </a:t>
            </a:r>
            <a:r>
              <a:rPr lang="ru-RU" sz="2800" dirty="0">
                <a:hlinkClick r:id="rId13" tooltip="Лукијан Мушицки"/>
              </a:rPr>
              <a:t>Лукијана Мушицког</a:t>
            </a:r>
            <a:r>
              <a:rPr lang="ru-RU" sz="2800" dirty="0"/>
              <a:t>, </a:t>
            </a:r>
            <a:r>
              <a:rPr lang="ru-RU" sz="2800" i="1" dirty="0"/>
              <a:t>џ</a:t>
            </a:r>
            <a:r>
              <a:rPr lang="ru-RU" sz="2800" dirty="0"/>
              <a:t> је узео из неких старих </a:t>
            </a:r>
            <a:r>
              <a:rPr lang="ru-RU" sz="2800" dirty="0">
                <a:hlinkClick r:id="rId14" tooltip="Румунски језик"/>
              </a:rPr>
              <a:t>румунских</a:t>
            </a:r>
            <a:r>
              <a:rPr lang="ru-RU" sz="2800" dirty="0"/>
              <a:t> рукописа, а </a:t>
            </a:r>
            <a:r>
              <a:rPr lang="ru-RU" sz="2800" i="1" dirty="0"/>
              <a:t>ћ</a:t>
            </a:r>
            <a:r>
              <a:rPr lang="ru-RU" sz="2800" dirty="0"/>
              <a:t> из старих српских рукописа. Узимање слова </a:t>
            </a:r>
            <a:r>
              <a:rPr lang="ru-RU" sz="2800" i="1" dirty="0"/>
              <a:t>ј</a:t>
            </a:r>
            <a:r>
              <a:rPr lang="ru-RU" sz="2800" dirty="0"/>
              <a:t> из</a:t>
            </a:r>
            <a:r>
              <a:rPr lang="ru-RU" sz="2800" dirty="0">
                <a:hlinkClick r:id="rId15" tooltip="Латиница"/>
              </a:rPr>
              <a:t>латинице</a:t>
            </a:r>
            <a:r>
              <a:rPr lang="ru-RU" sz="2800" dirty="0"/>
              <a:t> су му његови противници из црквених кругова приписивали као најтежи грех, уз оптужбе да ради на </a:t>
            </a:r>
            <a:r>
              <a:rPr lang="ru-RU" sz="2800" dirty="0">
                <a:hlinkClick r:id="rId16" tooltip="Римокатоличка црква"/>
              </a:rPr>
              <a:t>покатоличавању</a:t>
            </a:r>
            <a:r>
              <a:rPr lang="ru-RU" sz="2800" dirty="0"/>
              <a:t> српског народа.</a:t>
            </a:r>
          </a:p>
          <a:p>
            <a:endParaRPr lang="sr-Latn-RS" dirty="0"/>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40152" y="2244266"/>
            <a:ext cx="2301720" cy="3068960"/>
          </a:xfrm>
          <a:prstGeom prst="rect">
            <a:avLst/>
          </a:prstGeom>
        </p:spPr>
      </p:pic>
      <p:sp>
        <p:nvSpPr>
          <p:cNvPr id="5" name="TextBox 4"/>
          <p:cNvSpPr txBox="1"/>
          <p:nvPr/>
        </p:nvSpPr>
        <p:spPr>
          <a:xfrm>
            <a:off x="6156176" y="5445224"/>
            <a:ext cx="2085696" cy="646331"/>
          </a:xfrm>
          <a:prstGeom prst="rect">
            <a:avLst/>
          </a:prstGeom>
          <a:noFill/>
        </p:spPr>
        <p:txBody>
          <a:bodyPr wrap="square" rtlCol="0">
            <a:spAutoFit/>
          </a:bodyPr>
          <a:lstStyle/>
          <a:p>
            <a:pPr algn="r"/>
            <a:r>
              <a:rPr lang="ru-RU" sz="900" i="1" dirty="0" smtClean="0"/>
              <a:t>Вуков гроб испред Саборне цркве у Београду</a:t>
            </a:r>
          </a:p>
          <a:p>
            <a:endParaRPr lang="sr-Latn-R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87314273"/>
      </p:ext>
    </p:extLst>
  </p:cSld>
  <p:clrMapOvr>
    <a:masterClrMapping/>
  </p:clrMapOvr>
  <mc:AlternateContent xmlns:mc="http://schemas.openxmlformats.org/markup-compatibility/2006">
    <mc:Choice xmlns:p14="http://schemas.microsoft.com/office/powerpoint/2010/main" Requires="p14">
      <p:transition spd="slow" p14:dur="1600" advTm="17333">
        <p14:prism isContent="1" isInverted="1"/>
      </p:transition>
    </mc:Choice>
    <mc:Fallback>
      <p:transition spd="slow" advTm="17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71595" y="3512820"/>
          <a:ext cx="6400810" cy="899160"/>
        </p:xfrm>
        <a:graphic>
          <a:graphicData uri="http://schemas.openxmlformats.org/drawingml/2006/table">
            <a:tbl>
              <a:tblPr/>
              <a:tblGrid>
                <a:gridCol w="246185"/>
                <a:gridCol w="246185"/>
                <a:gridCol w="246185"/>
                <a:gridCol w="246185"/>
                <a:gridCol w="246185"/>
                <a:gridCol w="246185"/>
                <a:gridCol w="246185"/>
                <a:gridCol w="246185"/>
                <a:gridCol w="246185"/>
                <a:gridCol w="246185"/>
                <a:gridCol w="246185"/>
                <a:gridCol w="246185"/>
                <a:gridCol w="246185"/>
                <a:gridCol w="246185"/>
                <a:gridCol w="246185"/>
                <a:gridCol w="246185"/>
                <a:gridCol w="246185"/>
                <a:gridCol w="246185"/>
                <a:gridCol w="246185"/>
                <a:gridCol w="246185"/>
                <a:gridCol w="246185"/>
                <a:gridCol w="246185"/>
                <a:gridCol w="246185"/>
                <a:gridCol w="246185"/>
                <a:gridCol w="246185"/>
                <a:gridCol w="246185"/>
              </a:tblGrid>
              <a:tr h="899159">
                <a:tc>
                  <a:txBody>
                    <a:bodyPr/>
                    <a:lstStyle/>
                    <a:p>
                      <a:r>
                        <a:rPr lang="az-Cyrl-AZ" sz="1800" b="1"/>
                        <a:t>А а</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Б б</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В в</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Г г</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Д д</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Е е</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Ж ж</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З з</a:t>
                      </a:r>
                      <a:endParaRPr lang="az-Cyrl-AZ" sz="1800"/>
                    </a:p>
                  </a:txBody>
                  <a:tcPr marL="38100" marR="38100" marT="38100" marB="38100" anchor="ctr">
                    <a:lnL>
                      <a:noFill/>
                    </a:lnL>
                    <a:lnR>
                      <a:noFill/>
                    </a:lnR>
                    <a:lnT>
                      <a:noFill/>
                    </a:lnT>
                    <a:lnB>
                      <a:noFill/>
                    </a:lnB>
                    <a:solidFill>
                      <a:srgbClr val="FFFFFF"/>
                    </a:solidFill>
                  </a:tcPr>
                </a:tc>
                <a:tc>
                  <a:txBody>
                    <a:bodyPr/>
                    <a:lstStyle/>
                    <a:p>
                      <a:r>
                        <a:rPr lang="sr-Latn-RS" sz="1800"/>
                        <a:t>-</a:t>
                      </a:r>
                    </a:p>
                  </a:txBody>
                  <a:tcPr marL="38100" marR="38100" marT="38100" marB="38100" anchor="ctr">
                    <a:lnL>
                      <a:noFill/>
                    </a:lnL>
                    <a:lnR>
                      <a:noFill/>
                    </a:lnR>
                    <a:lnT>
                      <a:noFill/>
                    </a:lnT>
                    <a:lnB>
                      <a:noFill/>
                    </a:lnB>
                    <a:solidFill>
                      <a:srgbClr val="FFFFFF"/>
                    </a:solidFill>
                  </a:tcPr>
                </a:tc>
                <a:tc>
                  <a:txBody>
                    <a:bodyPr/>
                    <a:lstStyle/>
                    <a:p>
                      <a:r>
                        <a:rPr lang="az-Cyrl-AZ" sz="1800" b="1"/>
                        <a:t>И и</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К к</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Л л</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М м</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Н н</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О о</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П п</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Р р</a:t>
                      </a:r>
                      <a:endParaRPr lang="az-Cyrl-AZ" sz="1800"/>
                    </a:p>
                  </a:txBody>
                  <a:tcPr marL="38100" marR="38100" marT="38100" marB="38100" anchor="ctr">
                    <a:lnL>
                      <a:noFill/>
                    </a:lnL>
                    <a:lnR>
                      <a:noFill/>
                    </a:lnR>
                    <a:lnT>
                      <a:noFill/>
                    </a:lnT>
                    <a:lnB>
                      <a:noFill/>
                    </a:lnB>
                    <a:solidFill>
                      <a:srgbClr val="FFFFFF"/>
                    </a:solidFill>
                  </a:tcPr>
                </a:tc>
                <a:tc>
                  <a:txBody>
                    <a:bodyPr/>
                    <a:lstStyle/>
                    <a:p>
                      <a:r>
                        <a:rPr lang="sr-Latn-RS" sz="1800"/>
                        <a:t>-</a:t>
                      </a:r>
                    </a:p>
                  </a:txBody>
                  <a:tcPr marL="38100" marR="38100" marT="38100" marB="38100" anchor="ctr">
                    <a:lnL>
                      <a:noFill/>
                    </a:lnL>
                    <a:lnR>
                      <a:noFill/>
                    </a:lnR>
                    <a:lnT>
                      <a:noFill/>
                    </a:lnT>
                    <a:lnB>
                      <a:noFill/>
                    </a:lnB>
                    <a:solidFill>
                      <a:srgbClr val="FFFFFF"/>
                    </a:solidFill>
                  </a:tcPr>
                </a:tc>
                <a:tc>
                  <a:txBody>
                    <a:bodyPr/>
                    <a:lstStyle/>
                    <a:p>
                      <a:r>
                        <a:rPr lang="az-Cyrl-AZ" sz="1800" b="1"/>
                        <a:t>С с</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Т т</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У у</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Ф ф</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Х х</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Ц ц</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a:t>Ч ч</a:t>
                      </a:r>
                      <a:endParaRPr lang="az-Cyrl-AZ" sz="1800"/>
                    </a:p>
                  </a:txBody>
                  <a:tcPr marL="38100" marR="38100" marT="38100" marB="38100" anchor="ctr">
                    <a:lnL>
                      <a:noFill/>
                    </a:lnL>
                    <a:lnR>
                      <a:noFill/>
                    </a:lnR>
                    <a:lnT>
                      <a:noFill/>
                    </a:lnT>
                    <a:lnB>
                      <a:noFill/>
                    </a:lnB>
                    <a:solidFill>
                      <a:srgbClr val="FFFFFF"/>
                    </a:solidFill>
                  </a:tcPr>
                </a:tc>
                <a:tc>
                  <a:txBody>
                    <a:bodyPr/>
                    <a:lstStyle/>
                    <a:p>
                      <a:r>
                        <a:rPr lang="az-Cyrl-AZ" sz="1800" b="1" dirty="0"/>
                        <a:t>Ш ш</a:t>
                      </a:r>
                      <a:endParaRPr lang="az-Cyrl-AZ" sz="1800" dirty="0"/>
                    </a:p>
                  </a:txBody>
                  <a:tcPr marL="38100" marR="38100" marT="38100" marB="38100" anchor="ctr">
                    <a:lnL>
                      <a:noFill/>
                    </a:lnL>
                    <a:lnR>
                      <a:noFill/>
                    </a:lnR>
                    <a:lnT>
                      <a:noFill/>
                    </a:lnT>
                    <a:lnB>
                      <a:noFill/>
                    </a:lnB>
                    <a:solidFill>
                      <a:srgbClr val="FFFFFF"/>
                    </a:solidFill>
                  </a:tcPr>
                </a:tc>
              </a:tr>
            </a:tbl>
          </a:graphicData>
        </a:graphic>
      </p:graphicFrame>
      <p:graphicFrame>
        <p:nvGraphicFramePr>
          <p:cNvPr id="5" name="Table 4"/>
          <p:cNvGraphicFramePr>
            <a:graphicFrameLocks noGrp="1"/>
          </p:cNvGraphicFramePr>
          <p:nvPr/>
        </p:nvGraphicFramePr>
        <p:xfrm>
          <a:off x="1371600" y="3596640"/>
          <a:ext cx="6400800" cy="350520"/>
        </p:xfrm>
        <a:graphic>
          <a:graphicData uri="http://schemas.openxmlformats.org/drawingml/2006/table">
            <a:tbl>
              <a:tblPr/>
              <a:tblGrid>
                <a:gridCol w="3200400"/>
                <a:gridCol w="3200400"/>
              </a:tblGrid>
              <a:tr h="0">
                <a:tc>
                  <a:txBody>
                    <a:bodyPr/>
                    <a:lstStyle/>
                    <a:p>
                      <a:r>
                        <a:rPr lang="sr-Latn-RS"/>
                        <a:t>-</a:t>
                      </a:r>
                    </a:p>
                  </a:txBody>
                  <a:tcPr marL="38100" marR="38100" marT="38100" marB="38100" anchor="ctr">
                    <a:lnL>
                      <a:noFill/>
                    </a:lnL>
                    <a:lnR>
                      <a:noFill/>
                    </a:lnR>
                    <a:lnT>
                      <a:noFill/>
                    </a:lnT>
                    <a:lnB>
                      <a:noFill/>
                    </a:lnB>
                    <a:solidFill>
                      <a:srgbClr val="FFFFFF"/>
                    </a:solidFill>
                  </a:tcPr>
                </a:tc>
                <a:tc>
                  <a:txBody>
                    <a:bodyPr/>
                    <a:lstStyle/>
                    <a:p>
                      <a:r>
                        <a:rPr lang="az-Cyrl-AZ" b="1"/>
                        <a:t>Ј ј</a:t>
                      </a:r>
                      <a:endParaRPr lang="az-Cyrl-AZ"/>
                    </a:p>
                  </a:txBody>
                  <a:tcPr marL="38100" marR="38100" marT="38100" marB="38100" anchor="ctr">
                    <a:lnL>
                      <a:noFill/>
                    </a:lnL>
                    <a:lnR>
                      <a:noFill/>
                    </a:lnR>
                    <a:lnT>
                      <a:noFill/>
                    </a:lnT>
                    <a:lnB>
                      <a:noFill/>
                    </a:lnB>
                    <a:solidFill>
                      <a:srgbClr val="FFFFFF"/>
                    </a:solidFill>
                  </a:tcPr>
                </a:tc>
              </a:tr>
            </a:tbl>
          </a:graphicData>
        </a:graphic>
      </p:graphicFrame>
      <p:graphicFrame>
        <p:nvGraphicFramePr>
          <p:cNvPr id="6" name="Table 5"/>
          <p:cNvGraphicFramePr>
            <a:graphicFrameLocks noGrp="1"/>
          </p:cNvGraphicFramePr>
          <p:nvPr/>
        </p:nvGraphicFramePr>
        <p:xfrm>
          <a:off x="1371600" y="3596640"/>
          <a:ext cx="6400800" cy="350520"/>
        </p:xfrm>
        <a:graphic>
          <a:graphicData uri="http://schemas.openxmlformats.org/drawingml/2006/table">
            <a:tbl>
              <a:tblPr/>
              <a:tblGrid>
                <a:gridCol w="1066800"/>
                <a:gridCol w="1066800"/>
                <a:gridCol w="1066800"/>
                <a:gridCol w="1066800"/>
                <a:gridCol w="1066800"/>
                <a:gridCol w="1066800"/>
              </a:tblGrid>
              <a:tr h="0">
                <a:tc>
                  <a:txBody>
                    <a:bodyPr/>
                    <a:lstStyle/>
                    <a:p>
                      <a:r>
                        <a:rPr lang="sr-Latn-RS"/>
                        <a:t>-</a:t>
                      </a:r>
                    </a:p>
                  </a:txBody>
                  <a:tcPr marL="38100" marR="38100" marT="38100" marB="38100" anchor="ctr">
                    <a:lnL>
                      <a:noFill/>
                    </a:lnL>
                    <a:lnR>
                      <a:noFill/>
                    </a:lnR>
                    <a:lnT>
                      <a:noFill/>
                    </a:lnT>
                    <a:lnB>
                      <a:noFill/>
                    </a:lnB>
                    <a:solidFill>
                      <a:srgbClr val="FFFFFF"/>
                    </a:solidFill>
                  </a:tcPr>
                </a:tc>
                <a:tc>
                  <a:txBody>
                    <a:bodyPr/>
                    <a:lstStyle/>
                    <a:p>
                      <a:r>
                        <a:rPr lang="az-Cyrl-AZ" b="1"/>
                        <a:t>Љ љ</a:t>
                      </a:r>
                      <a:endParaRPr lang="az-Cyrl-AZ"/>
                    </a:p>
                  </a:txBody>
                  <a:tcPr marL="38100" marR="38100" marT="38100" marB="38100" anchor="ctr">
                    <a:lnL>
                      <a:noFill/>
                    </a:lnL>
                    <a:lnR>
                      <a:noFill/>
                    </a:lnR>
                    <a:lnT>
                      <a:noFill/>
                    </a:lnT>
                    <a:lnB>
                      <a:noFill/>
                    </a:lnB>
                    <a:solidFill>
                      <a:srgbClr val="FFFFFF"/>
                    </a:solidFill>
                  </a:tcPr>
                </a:tc>
                <a:tc>
                  <a:txBody>
                    <a:bodyPr/>
                    <a:lstStyle/>
                    <a:p>
                      <a:r>
                        <a:rPr lang="az-Cyrl-AZ" b="1"/>
                        <a:t>Њ њ</a:t>
                      </a:r>
                      <a:endParaRPr lang="az-Cyrl-AZ"/>
                    </a:p>
                  </a:txBody>
                  <a:tcPr marL="38100" marR="38100" marT="38100" marB="38100" anchor="ctr">
                    <a:lnL>
                      <a:noFill/>
                    </a:lnL>
                    <a:lnR>
                      <a:noFill/>
                    </a:lnR>
                    <a:lnT>
                      <a:noFill/>
                    </a:lnT>
                    <a:lnB>
                      <a:noFill/>
                    </a:lnB>
                    <a:solidFill>
                      <a:srgbClr val="FFFFFF"/>
                    </a:solidFill>
                  </a:tcPr>
                </a:tc>
                <a:tc>
                  <a:txBody>
                    <a:bodyPr/>
                    <a:lstStyle/>
                    <a:p>
                      <a:r>
                        <a:rPr lang="az-Cyrl-AZ" b="1"/>
                        <a:t>Ћ ћ</a:t>
                      </a:r>
                      <a:endParaRPr lang="az-Cyrl-AZ"/>
                    </a:p>
                  </a:txBody>
                  <a:tcPr marL="38100" marR="38100" marT="38100" marB="38100" anchor="ctr">
                    <a:lnL>
                      <a:noFill/>
                    </a:lnL>
                    <a:lnR>
                      <a:noFill/>
                    </a:lnR>
                    <a:lnT>
                      <a:noFill/>
                    </a:lnT>
                    <a:lnB>
                      <a:noFill/>
                    </a:lnB>
                    <a:solidFill>
                      <a:srgbClr val="FFFFFF"/>
                    </a:solidFill>
                  </a:tcPr>
                </a:tc>
                <a:tc>
                  <a:txBody>
                    <a:bodyPr/>
                    <a:lstStyle/>
                    <a:p>
                      <a:r>
                        <a:rPr lang="az-Cyrl-AZ" b="1"/>
                        <a:t>Ђ ђ</a:t>
                      </a:r>
                      <a:endParaRPr lang="az-Cyrl-AZ"/>
                    </a:p>
                  </a:txBody>
                  <a:tcPr marL="38100" marR="38100" marT="38100" marB="38100" anchor="ctr">
                    <a:lnL>
                      <a:noFill/>
                    </a:lnL>
                    <a:lnR>
                      <a:noFill/>
                    </a:lnR>
                    <a:lnT>
                      <a:noFill/>
                    </a:lnT>
                    <a:lnB>
                      <a:noFill/>
                    </a:lnB>
                    <a:solidFill>
                      <a:srgbClr val="FFFFFF"/>
                    </a:solidFill>
                  </a:tcPr>
                </a:tc>
                <a:tc>
                  <a:txBody>
                    <a:bodyPr/>
                    <a:lstStyle/>
                    <a:p>
                      <a:r>
                        <a:rPr lang="az-Cyrl-AZ" b="1"/>
                        <a:t>Џ џ</a:t>
                      </a:r>
                      <a:endParaRPr lang="az-Cyrl-AZ"/>
                    </a:p>
                  </a:txBody>
                  <a:tcPr marL="38100" marR="38100" marT="38100" marB="38100" anchor="ctr">
                    <a:lnL>
                      <a:noFill/>
                    </a:lnL>
                    <a:lnR>
                      <a:noFill/>
                    </a:lnR>
                    <a:lnT>
                      <a:noFill/>
                    </a:lnT>
                    <a:lnB>
                      <a:noFill/>
                    </a:lnB>
                    <a:solidFill>
                      <a:srgbClr val="FFFF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6160326"/>
              </p:ext>
            </p:extLst>
          </p:nvPr>
        </p:nvGraphicFramePr>
        <p:xfrm>
          <a:off x="1559067" y="1922472"/>
          <a:ext cx="6025866" cy="3429000"/>
        </p:xfrm>
        <a:graphic>
          <a:graphicData uri="http://schemas.openxmlformats.org/drawingml/2006/table">
            <a:tbl>
              <a:tblPr/>
              <a:tblGrid>
                <a:gridCol w="476756"/>
                <a:gridCol w="97136"/>
                <a:gridCol w="286946"/>
                <a:gridCol w="286946"/>
                <a:gridCol w="286946"/>
                <a:gridCol w="286946"/>
                <a:gridCol w="286946"/>
                <a:gridCol w="286946"/>
                <a:gridCol w="286946"/>
                <a:gridCol w="286946"/>
                <a:gridCol w="286946"/>
                <a:gridCol w="286946"/>
                <a:gridCol w="286946"/>
                <a:gridCol w="286946"/>
                <a:gridCol w="286946"/>
                <a:gridCol w="286946"/>
                <a:gridCol w="286946"/>
                <a:gridCol w="286946"/>
                <a:gridCol w="286946"/>
                <a:gridCol w="286946"/>
                <a:gridCol w="286946"/>
              </a:tblGrid>
              <a:tr h="3429000">
                <a:tc>
                  <a:txBody>
                    <a:bodyPr/>
                    <a:lstStyle/>
                    <a:p>
                      <a:r>
                        <a:rPr lang="sr-Latn-RS" sz="900" dirty="0"/>
                        <a:t>-</a:t>
                      </a:r>
                    </a:p>
                  </a:txBody>
                  <a:tcPr marL="35868" marR="35868" marT="35868" marB="35868" anchor="ctr">
                    <a:lnL>
                      <a:noFill/>
                    </a:lnL>
                    <a:lnR>
                      <a:noFill/>
                    </a:lnR>
                    <a:lnT>
                      <a:noFill/>
                    </a:lnT>
                    <a:lnB>
                      <a:noFill/>
                    </a:lnB>
                    <a:solidFill>
                      <a:srgbClr val="FFFFFF"/>
                    </a:solidFill>
                  </a:tcPr>
                </a:tc>
                <a:tc>
                  <a:txBody>
                    <a:bodyPr/>
                    <a:lstStyle/>
                    <a:p>
                      <a:r>
                        <a:rPr lang="az-Cyrl-AZ" sz="900" b="1" dirty="0"/>
                        <a:t>Ѥ ѥ</a:t>
                      </a:r>
                      <a:r>
                        <a:rPr lang="az-Cyrl-AZ" sz="900" dirty="0"/>
                        <a:t>(је)</a:t>
                      </a:r>
                    </a:p>
                  </a:txBody>
                  <a:tcPr marL="35868" marR="35868" marT="35868" marB="35868" anchor="ctr">
                    <a:lnL>
                      <a:noFill/>
                    </a:lnL>
                    <a:lnR>
                      <a:noFill/>
                    </a:lnR>
                    <a:lnT>
                      <a:noFill/>
                    </a:lnT>
                    <a:lnB>
                      <a:noFill/>
                    </a:lnB>
                    <a:solidFill>
                      <a:srgbClr val="FFFFFF"/>
                    </a:solidFill>
                  </a:tcPr>
                </a:tc>
                <a:tc>
                  <a:txBody>
                    <a:bodyPr/>
                    <a:lstStyle/>
                    <a:p>
                      <a:r>
                        <a:rPr lang="az-Cyrl-AZ" sz="900" b="1" dirty="0"/>
                        <a:t>Ѣ, ѣ</a:t>
                      </a:r>
                      <a:r>
                        <a:rPr lang="az-Cyrl-AZ" sz="900" dirty="0"/>
                        <a:t>(јат)</a:t>
                      </a:r>
                    </a:p>
                  </a:txBody>
                  <a:tcPr marL="35868" marR="35868" marT="35868" marB="35868" anchor="ctr">
                    <a:lnL>
                      <a:noFill/>
                    </a:lnL>
                    <a:lnR>
                      <a:noFill/>
                    </a:lnR>
                    <a:lnT>
                      <a:noFill/>
                    </a:lnT>
                    <a:lnB>
                      <a:noFill/>
                    </a:lnB>
                    <a:solidFill>
                      <a:srgbClr val="FFFFFF"/>
                    </a:solidFill>
                  </a:tcPr>
                </a:tc>
                <a:tc>
                  <a:txBody>
                    <a:bodyPr/>
                    <a:lstStyle/>
                    <a:p>
                      <a:r>
                        <a:rPr lang="az-Cyrl-AZ" sz="900" b="1" dirty="0"/>
                        <a:t>І ї</a:t>
                      </a:r>
                      <a:r>
                        <a:rPr lang="az-Cyrl-AZ" sz="900" dirty="0"/>
                        <a:t>(и)</a:t>
                      </a:r>
                    </a:p>
                  </a:txBody>
                  <a:tcPr marL="35868" marR="35868" marT="35868" marB="35868" anchor="ctr">
                    <a:lnL>
                      <a:noFill/>
                    </a:lnL>
                    <a:lnR>
                      <a:noFill/>
                    </a:lnR>
                    <a:lnT>
                      <a:noFill/>
                    </a:lnT>
                    <a:lnB>
                      <a:noFill/>
                    </a:lnB>
                    <a:solidFill>
                      <a:srgbClr val="FFFFFF"/>
                    </a:solidFill>
                  </a:tcPr>
                </a:tc>
                <a:tc>
                  <a:txBody>
                    <a:bodyPr/>
                    <a:lstStyle/>
                    <a:p>
                      <a:r>
                        <a:rPr lang="az-Cyrl-AZ" sz="900" b="1" dirty="0"/>
                        <a:t>Ы ы</a:t>
                      </a:r>
                      <a:r>
                        <a:rPr lang="az-Cyrl-AZ" sz="900" dirty="0"/>
                        <a:t>(јери, тврдо и)</a:t>
                      </a:r>
                    </a:p>
                  </a:txBody>
                  <a:tcPr marL="35868" marR="35868" marT="35868" marB="35868" anchor="ctr">
                    <a:lnL>
                      <a:noFill/>
                    </a:lnL>
                    <a:lnR>
                      <a:noFill/>
                    </a:lnR>
                    <a:lnT>
                      <a:noFill/>
                    </a:lnT>
                    <a:lnB>
                      <a:noFill/>
                    </a:lnB>
                    <a:solidFill>
                      <a:srgbClr val="FFFFFF"/>
                    </a:solidFill>
                  </a:tcPr>
                </a:tc>
                <a:tc>
                  <a:txBody>
                    <a:bodyPr/>
                    <a:lstStyle/>
                    <a:p>
                      <a:r>
                        <a:rPr lang="az-Cyrl-AZ" sz="900" b="1" dirty="0"/>
                        <a:t>Ѵ ѵ</a:t>
                      </a:r>
                      <a:r>
                        <a:rPr lang="az-Cyrl-AZ" sz="900" dirty="0"/>
                        <a:t>(и)</a:t>
                      </a:r>
                    </a:p>
                  </a:txBody>
                  <a:tcPr marL="35868" marR="35868" marT="35868" marB="35868" anchor="ctr">
                    <a:lnL>
                      <a:noFill/>
                    </a:lnL>
                    <a:lnR>
                      <a:noFill/>
                    </a:lnR>
                    <a:lnT>
                      <a:noFill/>
                    </a:lnT>
                    <a:lnB>
                      <a:noFill/>
                    </a:lnB>
                    <a:solidFill>
                      <a:srgbClr val="FFFFFF"/>
                    </a:solidFill>
                  </a:tcPr>
                </a:tc>
                <a:tc>
                  <a:txBody>
                    <a:bodyPr/>
                    <a:lstStyle/>
                    <a:p>
                      <a:r>
                        <a:rPr lang="az-Cyrl-AZ" sz="900" b="1" dirty="0"/>
                        <a:t>Ѹ ѹ</a:t>
                      </a:r>
                      <a:r>
                        <a:rPr lang="az-Cyrl-AZ" sz="900" dirty="0"/>
                        <a:t>(у)</a:t>
                      </a:r>
                    </a:p>
                  </a:txBody>
                  <a:tcPr marL="35868" marR="35868" marT="35868" marB="35868" anchor="ctr">
                    <a:lnL>
                      <a:noFill/>
                    </a:lnL>
                    <a:lnR>
                      <a:noFill/>
                    </a:lnR>
                    <a:lnT>
                      <a:noFill/>
                    </a:lnT>
                    <a:lnB>
                      <a:noFill/>
                    </a:lnB>
                    <a:solidFill>
                      <a:srgbClr val="FFFFFF"/>
                    </a:solidFill>
                  </a:tcPr>
                </a:tc>
                <a:tc>
                  <a:txBody>
                    <a:bodyPr/>
                    <a:lstStyle/>
                    <a:p>
                      <a:r>
                        <a:rPr lang="az-Cyrl-AZ" sz="900" b="1" dirty="0"/>
                        <a:t>Ѡ ѡ</a:t>
                      </a:r>
                      <a:r>
                        <a:rPr lang="az-Cyrl-AZ" sz="900" dirty="0"/>
                        <a:t>(о)</a:t>
                      </a:r>
                    </a:p>
                  </a:txBody>
                  <a:tcPr marL="35868" marR="35868" marT="35868" marB="35868" anchor="ctr">
                    <a:lnL>
                      <a:noFill/>
                    </a:lnL>
                    <a:lnR>
                      <a:noFill/>
                    </a:lnR>
                    <a:lnT>
                      <a:noFill/>
                    </a:lnT>
                    <a:lnB>
                      <a:noFill/>
                    </a:lnB>
                    <a:solidFill>
                      <a:srgbClr val="FFFFFF"/>
                    </a:solidFill>
                  </a:tcPr>
                </a:tc>
                <a:tc>
                  <a:txBody>
                    <a:bodyPr/>
                    <a:lstStyle/>
                    <a:p>
                      <a:r>
                        <a:rPr lang="az-Cyrl-AZ" sz="900" b="1" dirty="0"/>
                        <a:t>Ѧ ѧ</a:t>
                      </a:r>
                      <a:r>
                        <a:rPr lang="az-Cyrl-AZ" sz="900" dirty="0"/>
                        <a:t>(ен)</a:t>
                      </a:r>
                    </a:p>
                  </a:txBody>
                  <a:tcPr marL="35868" marR="35868" marT="35868" marB="35868" anchor="ctr">
                    <a:lnL>
                      <a:noFill/>
                    </a:lnL>
                    <a:lnR>
                      <a:noFill/>
                    </a:lnR>
                    <a:lnT>
                      <a:noFill/>
                    </a:lnT>
                    <a:lnB>
                      <a:noFill/>
                    </a:lnB>
                    <a:solidFill>
                      <a:srgbClr val="FFFFFF"/>
                    </a:solidFill>
                  </a:tcPr>
                </a:tc>
                <a:tc>
                  <a:txBody>
                    <a:bodyPr/>
                    <a:lstStyle/>
                    <a:p>
                      <a:r>
                        <a:rPr lang="az-Cyrl-AZ" sz="900" b="1" dirty="0"/>
                        <a:t>Я я</a:t>
                      </a:r>
                      <a:r>
                        <a:rPr lang="az-Cyrl-AZ" sz="900" dirty="0"/>
                        <a:t>(ја)</a:t>
                      </a:r>
                    </a:p>
                  </a:txBody>
                  <a:tcPr marL="35868" marR="35868" marT="35868" marB="35868" anchor="ctr">
                    <a:lnL>
                      <a:noFill/>
                    </a:lnL>
                    <a:lnR>
                      <a:noFill/>
                    </a:lnR>
                    <a:lnT>
                      <a:noFill/>
                    </a:lnT>
                    <a:lnB>
                      <a:noFill/>
                    </a:lnB>
                    <a:solidFill>
                      <a:srgbClr val="FFFFFF"/>
                    </a:solidFill>
                  </a:tcPr>
                </a:tc>
                <a:tc>
                  <a:txBody>
                    <a:bodyPr/>
                    <a:lstStyle/>
                    <a:p>
                      <a:r>
                        <a:rPr lang="sr-Latn-RS" sz="900" dirty="0"/>
                        <a:t>-</a:t>
                      </a:r>
                    </a:p>
                  </a:txBody>
                  <a:tcPr marL="35868" marR="35868" marT="35868" marB="35868" anchor="ctr">
                    <a:lnL>
                      <a:noFill/>
                    </a:lnL>
                    <a:lnR>
                      <a:noFill/>
                    </a:lnR>
                    <a:lnT>
                      <a:noFill/>
                    </a:lnT>
                    <a:lnB>
                      <a:noFill/>
                    </a:lnB>
                    <a:solidFill>
                      <a:srgbClr val="FFFFFF"/>
                    </a:solidFill>
                  </a:tcPr>
                </a:tc>
                <a:tc>
                  <a:txBody>
                    <a:bodyPr/>
                    <a:lstStyle/>
                    <a:p>
                      <a:r>
                        <a:rPr lang="az-Cyrl-AZ" sz="900" b="1" dirty="0"/>
                        <a:t>Ю ю</a:t>
                      </a:r>
                      <a:r>
                        <a:rPr lang="az-Cyrl-AZ" sz="900" dirty="0"/>
                        <a:t>(ју)</a:t>
                      </a:r>
                    </a:p>
                  </a:txBody>
                  <a:tcPr marL="35868" marR="35868" marT="35868" marB="35868" anchor="ctr">
                    <a:lnL>
                      <a:noFill/>
                    </a:lnL>
                    <a:lnR>
                      <a:noFill/>
                    </a:lnR>
                    <a:lnT>
                      <a:noFill/>
                    </a:lnT>
                    <a:lnB>
                      <a:noFill/>
                    </a:lnB>
                    <a:solidFill>
                      <a:srgbClr val="FFFFFF"/>
                    </a:solidFill>
                  </a:tcPr>
                </a:tc>
                <a:tc>
                  <a:txBody>
                    <a:bodyPr/>
                    <a:lstStyle/>
                    <a:p>
                      <a:r>
                        <a:rPr lang="az-Cyrl-AZ" sz="900" b="1" dirty="0"/>
                        <a:t>Ѿ ѿ</a:t>
                      </a:r>
                      <a:r>
                        <a:rPr lang="az-Cyrl-AZ" sz="900" dirty="0"/>
                        <a:t>(от)</a:t>
                      </a:r>
                    </a:p>
                  </a:txBody>
                  <a:tcPr marL="35868" marR="35868" marT="35868" marB="35868" anchor="ctr">
                    <a:lnL>
                      <a:noFill/>
                    </a:lnL>
                    <a:lnR>
                      <a:noFill/>
                    </a:lnR>
                    <a:lnT>
                      <a:noFill/>
                    </a:lnT>
                    <a:lnB>
                      <a:noFill/>
                    </a:lnB>
                    <a:solidFill>
                      <a:srgbClr val="FFFFFF"/>
                    </a:solidFill>
                  </a:tcPr>
                </a:tc>
                <a:tc>
                  <a:txBody>
                    <a:bodyPr/>
                    <a:lstStyle/>
                    <a:p>
                      <a:r>
                        <a:rPr lang="az-Cyrl-AZ" sz="900" b="1"/>
                        <a:t>Ѭ ѭ</a:t>
                      </a:r>
                      <a:r>
                        <a:rPr lang="az-Cyrl-AZ" sz="900"/>
                        <a:t>(јус)</a:t>
                      </a:r>
                    </a:p>
                  </a:txBody>
                  <a:tcPr marL="35868" marR="35868" marT="35868" marB="35868" anchor="ctr">
                    <a:lnL>
                      <a:noFill/>
                    </a:lnL>
                    <a:lnR>
                      <a:noFill/>
                    </a:lnR>
                    <a:lnT>
                      <a:noFill/>
                    </a:lnT>
                    <a:lnB>
                      <a:noFill/>
                    </a:lnB>
                    <a:solidFill>
                      <a:srgbClr val="FFFFFF"/>
                    </a:solidFill>
                  </a:tcPr>
                </a:tc>
                <a:tc>
                  <a:txBody>
                    <a:bodyPr/>
                    <a:lstStyle/>
                    <a:p>
                      <a:r>
                        <a:rPr lang="az-Cyrl-AZ" sz="900" b="1"/>
                        <a:t>Ѳ ѳ</a:t>
                      </a:r>
                      <a:r>
                        <a:rPr lang="az-Cyrl-AZ" sz="900"/>
                        <a:t>(т)</a:t>
                      </a:r>
                    </a:p>
                  </a:txBody>
                  <a:tcPr marL="35868" marR="35868" marT="35868" marB="35868" anchor="ctr">
                    <a:lnL>
                      <a:noFill/>
                    </a:lnL>
                    <a:lnR>
                      <a:noFill/>
                    </a:lnR>
                    <a:lnT>
                      <a:noFill/>
                    </a:lnT>
                    <a:lnB>
                      <a:noFill/>
                    </a:lnB>
                    <a:solidFill>
                      <a:srgbClr val="FFFFFF"/>
                    </a:solidFill>
                  </a:tcPr>
                </a:tc>
                <a:tc>
                  <a:txBody>
                    <a:bodyPr/>
                    <a:lstStyle/>
                    <a:p>
                      <a:r>
                        <a:rPr lang="az-Cyrl-AZ" sz="900" b="1"/>
                        <a:t>Ѕ ѕ</a:t>
                      </a:r>
                      <a:r>
                        <a:rPr lang="az-Cyrl-AZ" sz="900"/>
                        <a:t>(дз)</a:t>
                      </a:r>
                    </a:p>
                  </a:txBody>
                  <a:tcPr marL="35868" marR="35868" marT="35868" marB="35868" anchor="ctr">
                    <a:lnL>
                      <a:noFill/>
                    </a:lnL>
                    <a:lnR>
                      <a:noFill/>
                    </a:lnR>
                    <a:lnT>
                      <a:noFill/>
                    </a:lnT>
                    <a:lnB>
                      <a:noFill/>
                    </a:lnB>
                    <a:solidFill>
                      <a:srgbClr val="FFFFFF"/>
                    </a:solidFill>
                  </a:tcPr>
                </a:tc>
                <a:tc>
                  <a:txBody>
                    <a:bodyPr/>
                    <a:lstStyle/>
                    <a:p>
                      <a:r>
                        <a:rPr lang="az-Cyrl-AZ" sz="900" b="1"/>
                        <a:t>Щ щ</a:t>
                      </a:r>
                      <a:r>
                        <a:rPr lang="az-Cyrl-AZ" sz="900"/>
                        <a:t>(шч)</a:t>
                      </a:r>
                    </a:p>
                  </a:txBody>
                  <a:tcPr marL="35868" marR="35868" marT="35868" marB="35868" anchor="ctr">
                    <a:lnL>
                      <a:noFill/>
                    </a:lnL>
                    <a:lnR>
                      <a:noFill/>
                    </a:lnR>
                    <a:lnT>
                      <a:noFill/>
                    </a:lnT>
                    <a:lnB>
                      <a:noFill/>
                    </a:lnB>
                    <a:solidFill>
                      <a:srgbClr val="FFFFFF"/>
                    </a:solidFill>
                  </a:tcPr>
                </a:tc>
                <a:tc>
                  <a:txBody>
                    <a:bodyPr/>
                    <a:lstStyle/>
                    <a:p>
                      <a:r>
                        <a:rPr lang="az-Cyrl-AZ" sz="900" b="1"/>
                        <a:t>Ѯ ѯ</a:t>
                      </a:r>
                      <a:r>
                        <a:rPr lang="az-Cyrl-AZ" sz="900"/>
                        <a:t>(кс)</a:t>
                      </a:r>
                    </a:p>
                  </a:txBody>
                  <a:tcPr marL="35868" marR="35868" marT="35868" marB="35868" anchor="ctr">
                    <a:lnL>
                      <a:noFill/>
                    </a:lnL>
                    <a:lnR>
                      <a:noFill/>
                    </a:lnR>
                    <a:lnT>
                      <a:noFill/>
                    </a:lnT>
                    <a:lnB>
                      <a:noFill/>
                    </a:lnB>
                    <a:solidFill>
                      <a:srgbClr val="FFFFFF"/>
                    </a:solidFill>
                  </a:tcPr>
                </a:tc>
                <a:tc>
                  <a:txBody>
                    <a:bodyPr/>
                    <a:lstStyle/>
                    <a:p>
                      <a:r>
                        <a:rPr lang="az-Cyrl-AZ" sz="900" b="1"/>
                        <a:t>Ѱ ѱ</a:t>
                      </a:r>
                      <a:r>
                        <a:rPr lang="az-Cyrl-AZ" sz="900"/>
                        <a:t>(пс)</a:t>
                      </a:r>
                    </a:p>
                  </a:txBody>
                  <a:tcPr marL="35868" marR="35868" marT="35868" marB="35868" anchor="ctr">
                    <a:lnL>
                      <a:noFill/>
                    </a:lnL>
                    <a:lnR>
                      <a:noFill/>
                    </a:lnR>
                    <a:lnT>
                      <a:noFill/>
                    </a:lnT>
                    <a:lnB>
                      <a:noFill/>
                    </a:lnB>
                    <a:solidFill>
                      <a:srgbClr val="FFFFFF"/>
                    </a:solidFill>
                  </a:tcPr>
                </a:tc>
                <a:tc>
                  <a:txBody>
                    <a:bodyPr/>
                    <a:lstStyle/>
                    <a:p>
                      <a:r>
                        <a:rPr lang="az-Cyrl-AZ" sz="900" b="1"/>
                        <a:t>Ъ ъ</a:t>
                      </a:r>
                      <a:r>
                        <a:rPr lang="az-Cyrl-AZ" sz="900"/>
                        <a:t>(тврди полуглас)</a:t>
                      </a:r>
                    </a:p>
                  </a:txBody>
                  <a:tcPr marL="35868" marR="35868" marT="35868" marB="35868" anchor="ctr">
                    <a:lnL>
                      <a:noFill/>
                    </a:lnL>
                    <a:lnR>
                      <a:noFill/>
                    </a:lnR>
                    <a:lnT>
                      <a:noFill/>
                    </a:lnT>
                    <a:lnB>
                      <a:noFill/>
                    </a:lnB>
                    <a:solidFill>
                      <a:srgbClr val="FFFFFF"/>
                    </a:solidFill>
                  </a:tcPr>
                </a:tc>
                <a:tc>
                  <a:txBody>
                    <a:bodyPr/>
                    <a:lstStyle/>
                    <a:p>
                      <a:r>
                        <a:rPr lang="az-Cyrl-AZ" sz="900" b="1" dirty="0"/>
                        <a:t>Ь ь</a:t>
                      </a:r>
                      <a:r>
                        <a:rPr lang="az-Cyrl-AZ" sz="900" dirty="0"/>
                        <a:t>(меки полуглас</a:t>
                      </a:r>
                      <a:r>
                        <a:rPr lang="az-Cyrl-AZ" sz="900" dirty="0" smtClean="0"/>
                        <a:t>)</a:t>
                      </a:r>
                      <a:endParaRPr lang="sr-Latn-RS" sz="900" dirty="0" smtClean="0"/>
                    </a:p>
                    <a:p>
                      <a:endParaRPr lang="sr-Latn-RS" sz="900" dirty="0" smtClean="0"/>
                    </a:p>
                    <a:p>
                      <a:endParaRPr lang="az-Cyrl-AZ" sz="900" dirty="0"/>
                    </a:p>
                  </a:txBody>
                  <a:tcPr marL="35868" marR="35868" marT="35868" marB="35868" anchor="ctr">
                    <a:lnL>
                      <a:noFill/>
                    </a:lnL>
                    <a:lnR>
                      <a:noFill/>
                    </a:lnR>
                    <a:lnT>
                      <a:noFill/>
                    </a:lnT>
                    <a:lnB>
                      <a:noFill/>
                    </a:lnB>
                    <a:solidFill>
                      <a:srgbClr val="FFFFFF"/>
                    </a:solidFill>
                  </a:tcPr>
                </a:tc>
              </a:tr>
            </a:tbl>
          </a:graphicData>
        </a:graphic>
      </p:graphicFrame>
      <p:sp>
        <p:nvSpPr>
          <p:cNvPr id="8" name="Rectangle 2"/>
          <p:cNvSpPr>
            <a:spLocks noChangeArrowheads="1"/>
          </p:cNvSpPr>
          <p:nvPr/>
        </p:nvSpPr>
        <p:spPr bwMode="auto">
          <a:xfrm>
            <a:off x="1558925" y="1336323"/>
            <a:ext cx="6469459"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900" dirty="0" smtClean="0"/>
              <a:t>Из старословенске азбуке Вук је задржао следећа 24 слова:</a:t>
            </a:r>
          </a:p>
          <a:p>
            <a:pPr marL="0" marR="0" lvl="0" indent="0" algn="l" defTabSz="914400" rtl="0" eaLnBrk="1" fontAlgn="base" latinLnBrk="0" hangingPunct="1">
              <a:lnSpc>
                <a:spcPct val="100000"/>
              </a:lnSpc>
              <a:spcBef>
                <a:spcPct val="0"/>
              </a:spcBef>
              <a:spcAft>
                <a:spcPct val="0"/>
              </a:spcAft>
              <a:buClrTx/>
              <a:buSzTx/>
              <a:buFontTx/>
              <a:buNone/>
              <a:tabLst/>
            </a:pPr>
            <a:r>
              <a:rPr kumimoji="0" lang="sr-Latn-RS" sz="900" b="0" i="0" u="none" strike="noStrike" cap="none" normalizeH="0" baseline="0" dirty="0" smtClean="0">
                <a:ln>
                  <a:noFill/>
                </a:ln>
                <a:solidFill>
                  <a:srgbClr val="000000"/>
                </a:solidFill>
                <a:effectLst/>
                <a:latin typeface="Arial" charset="0"/>
                <a:cs typeface="Arial" charset="0"/>
              </a:rPr>
              <a:t>њима је додао једно из латиничне абецеде:</a:t>
            </a:r>
            <a:endParaRPr kumimoji="0" lang="sr-Latn-RS"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sz="900" b="0" i="0" u="none" strike="noStrike" cap="none" normalizeH="0" baseline="0" dirty="0" smtClean="0">
                <a:ln>
                  <a:noFill/>
                </a:ln>
                <a:solidFill>
                  <a:srgbClr val="000000"/>
                </a:solidFill>
                <a:effectLst/>
                <a:latin typeface="Arial" charset="0"/>
                <a:cs typeface="Arial" charset="0"/>
              </a:rPr>
              <a:t>и пет нових:</a:t>
            </a:r>
            <a:endParaRPr kumimoji="0" lang="sr-Latn-RS"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sz="900" b="0" i="0" u="none" strike="noStrike" cap="none" normalizeH="0" baseline="0" dirty="0" smtClean="0">
                <a:ln>
                  <a:noFill/>
                </a:ln>
                <a:solidFill>
                  <a:srgbClr val="000000"/>
                </a:solidFill>
                <a:effectLst/>
                <a:latin typeface="Arial" charset="0"/>
                <a:cs typeface="Arial" charset="0"/>
              </a:rPr>
              <a:t>а избацио је:</a:t>
            </a:r>
            <a:endParaRPr kumimoji="0" lang="sr-Latn-RS"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sz="900" b="0" i="0" u="none" strike="noStrike" cap="none" normalizeH="0" baseline="0" dirty="0" smtClean="0">
                <a:ln>
                  <a:noFill/>
                </a:ln>
                <a:solidFill>
                  <a:srgbClr val="000000"/>
                </a:solidFill>
                <a:effectLst/>
                <a:latin typeface="Arial" charset="0"/>
                <a:cs typeface="Arial" charset="0"/>
              </a:rPr>
              <a:t>У почетку Вук није употребљавао слова </a:t>
            </a:r>
            <a:r>
              <a:rPr kumimoji="0" lang="sr-Latn-RS" sz="900" b="0" i="1" u="none" strike="noStrike" cap="none" normalizeH="0" baseline="0" dirty="0" smtClean="0">
                <a:ln>
                  <a:noFill/>
                </a:ln>
                <a:solidFill>
                  <a:srgbClr val="000000"/>
                </a:solidFill>
                <a:effectLst/>
                <a:latin typeface="Arial" charset="0"/>
                <a:cs typeface="Arial" charset="0"/>
              </a:rPr>
              <a:t>ф</a:t>
            </a:r>
            <a:r>
              <a:rPr kumimoji="0" lang="sr-Latn-RS" sz="900" b="0" i="0" u="none" strike="noStrike" cap="none" normalizeH="0" baseline="0" dirty="0" smtClean="0">
                <a:ln>
                  <a:noFill/>
                </a:ln>
                <a:solidFill>
                  <a:srgbClr val="000000"/>
                </a:solidFill>
                <a:effectLst/>
                <a:latin typeface="Arial" charset="0"/>
                <a:cs typeface="Arial" charset="0"/>
              </a:rPr>
              <a:t> и </a:t>
            </a:r>
            <a:r>
              <a:rPr kumimoji="0" lang="sr-Latn-RS" sz="900" b="0" i="1" u="none" strike="noStrike" cap="none" normalizeH="0" baseline="0" dirty="0" smtClean="0">
                <a:ln>
                  <a:noFill/>
                </a:ln>
                <a:solidFill>
                  <a:srgbClr val="000000"/>
                </a:solidFill>
                <a:effectLst/>
                <a:latin typeface="Arial" charset="0"/>
                <a:cs typeface="Arial" charset="0"/>
              </a:rPr>
              <a:t>х</a:t>
            </a:r>
            <a:r>
              <a:rPr kumimoji="0" lang="sr-Latn-RS" sz="900" b="0" i="0" u="none" strike="noStrike" cap="none" normalizeH="0" baseline="0" dirty="0" smtClean="0">
                <a:ln>
                  <a:noFill/>
                </a:ln>
                <a:solidFill>
                  <a:srgbClr val="000000"/>
                </a:solidFill>
                <a:effectLst/>
                <a:latin typeface="Arial" charset="0"/>
                <a:cs typeface="Arial" charset="0"/>
              </a:rPr>
              <a:t>. Слово </a:t>
            </a:r>
            <a:r>
              <a:rPr kumimoji="0" lang="sr-Latn-RS" sz="900" b="0" i="1" u="none" strike="noStrike" cap="none" normalizeH="0" baseline="0" dirty="0" smtClean="0">
                <a:ln>
                  <a:noFill/>
                </a:ln>
                <a:solidFill>
                  <a:srgbClr val="000000"/>
                </a:solidFill>
                <a:effectLst/>
                <a:latin typeface="Arial" charset="0"/>
                <a:cs typeface="Arial" charset="0"/>
              </a:rPr>
              <a:t>х</a:t>
            </a:r>
            <a:r>
              <a:rPr kumimoji="0" lang="sr-Latn-RS" sz="900" b="0" i="0" u="none" strike="noStrike" cap="none" normalizeH="0" baseline="0" dirty="0" smtClean="0">
                <a:ln>
                  <a:noFill/>
                </a:ln>
                <a:solidFill>
                  <a:srgbClr val="000000"/>
                </a:solidFill>
                <a:effectLst/>
                <a:latin typeface="Arial" charset="0"/>
                <a:cs typeface="Arial" charset="0"/>
              </a:rPr>
              <a:t> је додао у </a:t>
            </a:r>
            <a:r>
              <a:rPr kumimoji="0" lang="sr-Latn-RS" sz="900" b="0" i="0" u="none" strike="noStrike" cap="none" normalizeH="0" baseline="0" dirty="0" smtClean="0">
                <a:ln>
                  <a:noFill/>
                </a:ln>
                <a:solidFill>
                  <a:srgbClr val="0B0080"/>
                </a:solidFill>
                <a:effectLst/>
                <a:latin typeface="Arial" charset="0"/>
                <a:cs typeface="Arial" charset="0"/>
                <a:hlinkClick r:id="rId4" tooltip="Цетиње"/>
              </a:rPr>
              <a:t>цетињском</a:t>
            </a:r>
            <a:r>
              <a:rPr kumimoji="0" lang="sr-Latn-RS" sz="900" b="0" i="0" u="none" strike="noStrike" cap="none" normalizeH="0" baseline="0" dirty="0" smtClean="0">
                <a:ln>
                  <a:noFill/>
                </a:ln>
                <a:solidFill>
                  <a:srgbClr val="000000"/>
                </a:solidFill>
                <a:effectLst/>
                <a:latin typeface="Arial" charset="0"/>
                <a:cs typeface="Arial" charset="0"/>
              </a:rPr>
              <a:t> издању </a:t>
            </a:r>
            <a:r>
              <a:rPr kumimoji="0" lang="sr-Latn-RS" sz="900" b="0" i="1" u="none" strike="noStrike" cap="none" normalizeH="0" baseline="0" dirty="0" smtClean="0">
                <a:ln>
                  <a:noFill/>
                </a:ln>
                <a:solidFill>
                  <a:srgbClr val="000000"/>
                </a:solidFill>
                <a:effectLst/>
                <a:latin typeface="Arial" charset="0"/>
                <a:cs typeface="Arial" charset="0"/>
              </a:rPr>
              <a:t>„Народних српских пословица“</a:t>
            </a:r>
            <a:r>
              <a:rPr kumimoji="0" lang="sr-Latn-RS" sz="900" b="0" i="0" u="none" strike="noStrike" cap="none" normalizeH="0" baseline="0" dirty="0" smtClean="0">
                <a:ln>
                  <a:noFill/>
                </a:ln>
                <a:solidFill>
                  <a:srgbClr val="000000"/>
                </a:solidFill>
                <a:effectLst/>
                <a:latin typeface="Arial" charset="0"/>
                <a:cs typeface="Arial" charset="0"/>
              </a:rPr>
              <a:t> из </a:t>
            </a:r>
            <a:r>
              <a:rPr kumimoji="0" lang="sr-Latn-RS" sz="900" b="0" i="0" u="none" strike="noStrike" cap="none" normalizeH="0" baseline="0" dirty="0" smtClean="0">
                <a:ln>
                  <a:noFill/>
                </a:ln>
                <a:solidFill>
                  <a:srgbClr val="0B0080"/>
                </a:solidFill>
                <a:effectLst/>
                <a:latin typeface="Arial" charset="0"/>
                <a:cs typeface="Arial" charset="0"/>
                <a:hlinkClick r:id="rId5" tooltip="1836"/>
              </a:rPr>
              <a:t>1836</a:t>
            </a:r>
            <a:r>
              <a:rPr kumimoji="0" lang="sr-Latn-RS" sz="900" b="0" i="0" u="none" strike="noStrike" cap="none" normalizeH="0" baseline="0" dirty="0" smtClean="0">
                <a:ln>
                  <a:noFill/>
                </a:ln>
                <a:solidFill>
                  <a:srgbClr val="000000"/>
                </a:solidFill>
                <a:effectLst/>
                <a:latin typeface="Arial" charset="0"/>
                <a:cs typeface="Arial" charset="0"/>
              </a:rPr>
              <a:t>.</a:t>
            </a:r>
            <a:endParaRPr kumimoji="0" lang="sr-Latn-RS"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sz="900" b="0" i="0" u="none" strike="noStrike" cap="none" normalizeH="0" baseline="0" dirty="0" smtClean="0">
                <a:ln>
                  <a:noFill/>
                </a:ln>
                <a:solidFill>
                  <a:srgbClr val="000000"/>
                </a:solidFill>
                <a:effectLst/>
                <a:latin typeface="Arial" charset="0"/>
                <a:cs typeface="Arial" charset="0"/>
              </a:rPr>
              <a:t>За друго издање „Српског рјечника“ Вук је прикупљао грађу из говора становништва Црне Горе, Дубровника, Далмације и Хрватске. Ово издање је објављено у Бечу </a:t>
            </a:r>
            <a:r>
              <a:rPr kumimoji="0" lang="sr-Latn-RS" sz="900" b="0" i="0" u="none" strike="noStrike" cap="none" normalizeH="0" baseline="0" dirty="0" smtClean="0">
                <a:ln>
                  <a:noFill/>
                </a:ln>
                <a:solidFill>
                  <a:srgbClr val="0B0080"/>
                </a:solidFill>
                <a:effectLst/>
                <a:latin typeface="Arial" charset="0"/>
                <a:cs typeface="Arial" charset="0"/>
                <a:hlinkClick r:id="rId6" tooltip="1852"/>
              </a:rPr>
              <a:t>1852</a:t>
            </a:r>
            <a:r>
              <a:rPr kumimoji="0" lang="sr-Latn-RS" sz="900" b="0" i="0" u="none" strike="noStrike" cap="none" normalizeH="0" baseline="0" dirty="0" smtClean="0">
                <a:ln>
                  <a:noFill/>
                </a:ln>
                <a:solidFill>
                  <a:srgbClr val="000000"/>
                </a:solidFill>
                <a:effectLst/>
                <a:latin typeface="Arial" charset="0"/>
                <a:cs typeface="Arial" charset="0"/>
              </a:rPr>
              <a:t>. у њему се нашло 47.427 речи. Ово издање </a:t>
            </a:r>
            <a:r>
              <a:rPr kumimoji="0" lang="sr-Latn-RS" sz="900" b="0" i="1" u="none" strike="noStrike" cap="none" normalizeH="0" baseline="0" dirty="0" smtClean="0">
                <a:ln>
                  <a:noFill/>
                </a:ln>
                <a:solidFill>
                  <a:srgbClr val="000000"/>
                </a:solidFill>
                <a:effectLst/>
                <a:latin typeface="Arial" charset="0"/>
                <a:cs typeface="Arial" charset="0"/>
              </a:rPr>
              <a:t>Рјечника</a:t>
            </a:r>
            <a:r>
              <a:rPr kumimoji="0" lang="sr-Latn-RS" sz="900" b="0" i="0" u="none" strike="noStrike" cap="none" normalizeH="0" baseline="0" dirty="0" smtClean="0">
                <a:ln>
                  <a:noFill/>
                </a:ln>
                <a:solidFill>
                  <a:srgbClr val="000000"/>
                </a:solidFill>
                <a:effectLst/>
                <a:latin typeface="Arial" charset="0"/>
                <a:cs typeface="Arial" charset="0"/>
              </a:rPr>
              <a:t> на немачки је превео Јакоб Грим. До краја свог живота Вук је радио на даљем прикупљању грађе, али га је смрт спречила да спреми и треће издање. То су тек </a:t>
            </a:r>
            <a:r>
              <a:rPr kumimoji="0" lang="sr-Latn-RS" sz="900" b="0" i="0" u="none" strike="noStrike" cap="none" normalizeH="0" baseline="0" dirty="0" smtClean="0">
                <a:ln>
                  <a:noFill/>
                </a:ln>
                <a:solidFill>
                  <a:srgbClr val="0B0080"/>
                </a:solidFill>
                <a:effectLst/>
                <a:latin typeface="Arial" charset="0"/>
                <a:cs typeface="Arial" charset="0"/>
                <a:hlinkClick r:id="rId7" tooltip="1898"/>
              </a:rPr>
              <a:t>1898</a:t>
            </a:r>
            <a:r>
              <a:rPr kumimoji="0" lang="sr-Latn-RS" sz="900" b="0" i="0" u="none" strike="noStrike" cap="none" normalizeH="0" baseline="0" dirty="0" smtClean="0">
                <a:ln>
                  <a:noFill/>
                </a:ln>
                <a:solidFill>
                  <a:srgbClr val="000000"/>
                </a:solidFill>
                <a:effectLst/>
                <a:latin typeface="Arial" charset="0"/>
                <a:cs typeface="Arial" charset="0"/>
              </a:rPr>
              <a:t>. учинила двојица његових поштовалаца, </a:t>
            </a:r>
            <a:r>
              <a:rPr kumimoji="0" lang="sr-Latn-RS" sz="900" b="0" i="0" u="none" strike="noStrike" cap="none" normalizeH="0" baseline="0" dirty="0" smtClean="0">
                <a:ln>
                  <a:noFill/>
                </a:ln>
                <a:solidFill>
                  <a:srgbClr val="A55858"/>
                </a:solidFill>
                <a:effectLst/>
                <a:latin typeface="Arial" charset="0"/>
                <a:cs typeface="Arial" charset="0"/>
                <a:hlinkClick r:id="rId8" tooltip="Пера Ђорђевић (чланак још није написан)"/>
              </a:rPr>
              <a:t>Пера Ђорђевић</a:t>
            </a:r>
            <a:r>
              <a:rPr kumimoji="0" lang="sr-Latn-RS" sz="900" b="0" i="0" u="none" strike="noStrike" cap="none" normalizeH="0" baseline="0" dirty="0" smtClean="0">
                <a:ln>
                  <a:noFill/>
                </a:ln>
                <a:solidFill>
                  <a:srgbClr val="000000"/>
                </a:solidFill>
                <a:effectLst/>
                <a:latin typeface="Arial" charset="0"/>
                <a:cs typeface="Arial" charset="0"/>
              </a:rPr>
              <a:t> и </a:t>
            </a:r>
            <a:r>
              <a:rPr kumimoji="0" lang="sr-Latn-RS" sz="900" b="0" i="0" u="none" strike="noStrike" cap="none" normalizeH="0" baseline="0" dirty="0" smtClean="0">
                <a:ln>
                  <a:noFill/>
                </a:ln>
                <a:solidFill>
                  <a:srgbClr val="0B0080"/>
                </a:solidFill>
                <a:effectLst/>
                <a:latin typeface="Arial" charset="0"/>
                <a:cs typeface="Arial" charset="0"/>
                <a:hlinkClick r:id="rId9" tooltip="Љубомир Стојановић"/>
              </a:rPr>
              <a:t>Љубомир Стојановић</a:t>
            </a:r>
            <a:r>
              <a:rPr kumimoji="0" lang="sr-Latn-RS" sz="900" b="0" i="0" u="none" strike="noStrike" cap="none" normalizeH="0" baseline="0" dirty="0" smtClean="0">
                <a:ln>
                  <a:noFill/>
                </a:ln>
                <a:solidFill>
                  <a:srgbClr val="000000"/>
                </a:solidFill>
                <a:effectLst/>
                <a:latin typeface="Arial" charset="0"/>
                <a:cs typeface="Arial" charset="0"/>
              </a:rPr>
              <a:t>.</a:t>
            </a:r>
            <a:endParaRPr kumimoji="0" lang="sr-Latn-RS" sz="1800" b="0" i="0" u="none" strike="noStrike" cap="none" normalizeH="0" baseline="0" dirty="0" smtClean="0">
              <a:ln>
                <a:noFill/>
              </a:ln>
              <a:solidFill>
                <a:schemeClr val="tx1"/>
              </a:solidFill>
              <a:effectLst/>
              <a:latin typeface="Arial" charset="0"/>
              <a:cs typeface="Arial" charset="0"/>
            </a:endParaRP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25632" y="4221088"/>
            <a:ext cx="720080" cy="674475"/>
          </a:xfrm>
          <a:prstGeom prst="rect">
            <a:avLst/>
          </a:prstGeom>
        </p:spPr>
      </p:pic>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699752459"/>
      </p:ext>
    </p:extLst>
  </p:cSld>
  <p:clrMapOvr>
    <a:masterClrMapping/>
  </p:clrMapOvr>
  <mc:AlternateContent xmlns:mc="http://schemas.openxmlformats.org/markup-compatibility/2006">
    <mc:Choice xmlns:p14="http://schemas.microsoft.com/office/powerpoint/2010/main" Requires="p14">
      <p:transition spd="slow" p14:dur="1600" advTm="13963">
        <p14:prism isContent="1" isInverted="1"/>
      </p:transition>
    </mc:Choice>
    <mc:Fallback>
      <p:transition spd="slow" advTm="139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ru-RU" sz="700" b="1" dirty="0"/>
              <a:t>Сакупљање народних умотворина</a:t>
            </a:r>
          </a:p>
          <a:p>
            <a:r>
              <a:rPr lang="ru-RU" sz="700" dirty="0" smtClean="0"/>
              <a:t>На </a:t>
            </a:r>
            <a:r>
              <a:rPr lang="ru-RU" sz="700" dirty="0"/>
              <a:t>бележењу народних умотворина Вук је почео да ради одмах по познанству са Копитаром. Копитар је гајио велику љубав према словенским народима, интересујући се нарочито за народне песме, а немачки културни радници, који су у својој земљи сакупљали старине и изучавали народну прошлост, били су му блиски пријатељи. У Бечу је Вук </a:t>
            </a:r>
            <a:r>
              <a:rPr lang="ru-RU" sz="700" dirty="0">
                <a:hlinkClick r:id="rId5" tooltip="1814"/>
              </a:rPr>
              <a:t>1814</a:t>
            </a:r>
            <a:r>
              <a:rPr lang="ru-RU" sz="700" dirty="0"/>
              <a:t>. штампао збирку народних песама названу „</a:t>
            </a:r>
            <a:r>
              <a:rPr lang="ru-RU" sz="700" i="1" dirty="0"/>
              <a:t>Мала простонародна славено-сербска пјеснарица</a:t>
            </a:r>
            <a:r>
              <a:rPr lang="ru-RU" sz="700" dirty="0"/>
              <a:t>“, у којој се нашло око 100 лирских и 6 епских песама. Ово је био први пут да се језик простог народа појавио у штампи.</a:t>
            </a:r>
          </a:p>
          <a:p>
            <a:r>
              <a:rPr lang="ru-RU" sz="700" dirty="0"/>
              <a:t>Идуће године је издао другу збирку народних песма под именом „</a:t>
            </a:r>
            <a:r>
              <a:rPr lang="ru-RU" sz="700" i="1" dirty="0"/>
              <a:t>Народна сербска песнарица</a:t>
            </a:r>
            <a:r>
              <a:rPr lang="ru-RU" sz="700" dirty="0"/>
              <a:t>“, са око стотину лирских и 17 епских песама, које је забележио по </a:t>
            </a:r>
            <a:r>
              <a:rPr lang="ru-RU" sz="700" dirty="0">
                <a:hlinkClick r:id="rId6" tooltip="Срем"/>
              </a:rPr>
              <a:t>Срему</a:t>
            </a:r>
            <a:r>
              <a:rPr lang="ru-RU" sz="700" dirty="0"/>
              <a:t>, код Мушицког у </a:t>
            </a:r>
            <a:r>
              <a:rPr lang="ru-RU" sz="700" dirty="0">
                <a:hlinkClick r:id="rId7" tooltip="Манастир Шишатовац"/>
              </a:rPr>
              <a:t>Шишатовцу</a:t>
            </a:r>
            <a:r>
              <a:rPr lang="ru-RU" sz="700" dirty="0"/>
              <a:t>, </a:t>
            </a:r>
            <a:r>
              <a:rPr lang="ru-RU" sz="700" dirty="0">
                <a:hlinkClick r:id="rId8" tooltip="Земун"/>
              </a:rPr>
              <a:t>Земуну</a:t>
            </a:r>
            <a:r>
              <a:rPr lang="ru-RU" sz="700" dirty="0"/>
              <a:t>, </a:t>
            </a:r>
            <a:r>
              <a:rPr lang="ru-RU" sz="700" dirty="0">
                <a:hlinkClick r:id="rId9" tooltip="Панчево"/>
              </a:rPr>
              <a:t>Панчеву</a:t>
            </a:r>
            <a:r>
              <a:rPr lang="ru-RU" sz="700" dirty="0"/>
              <a:t>, </a:t>
            </a:r>
            <a:r>
              <a:rPr lang="ru-RU" sz="700" dirty="0">
                <a:hlinkClick r:id="rId10" tooltip="Сремска Митровица"/>
              </a:rPr>
              <a:t>Сремској Митровици</a:t>
            </a:r>
            <a:r>
              <a:rPr lang="ru-RU" sz="700" dirty="0"/>
              <a:t> и </a:t>
            </a:r>
            <a:r>
              <a:rPr lang="ru-RU" sz="700" dirty="0">
                <a:hlinkClick r:id="rId11" tooltip="Нови Сад"/>
              </a:rPr>
              <a:t>Новом Саду</a:t>
            </a:r>
            <a:r>
              <a:rPr lang="ru-RU" sz="700" dirty="0"/>
              <a:t>. У овој збирци су се нашле песме које су испевали </a:t>
            </a:r>
            <a:r>
              <a:rPr lang="ru-RU" sz="700" dirty="0">
                <a:hlinkClick r:id="rId12" tooltip="Тешан Подруговић"/>
              </a:rPr>
              <a:t>Тешан Подруговић</a:t>
            </a:r>
            <a:r>
              <a:rPr lang="ru-RU" sz="700" dirty="0"/>
              <a:t> и </a:t>
            </a:r>
            <a:r>
              <a:rPr lang="ru-RU" sz="700" dirty="0">
                <a:hlinkClick r:id="rId13" tooltip="Филип Вишњић"/>
              </a:rPr>
              <a:t>Филип Вишњић</a:t>
            </a:r>
            <a:r>
              <a:rPr lang="ru-RU" sz="700" dirty="0"/>
              <a:t>. Копитар је у страним листовима писао о српској народној поезији, па чак и преводио на немачки језик. Међу заинтересованим за српски језик нашли су се Немац</a:t>
            </a:r>
            <a:r>
              <a:rPr lang="ru-RU" sz="700" dirty="0">
                <a:hlinkClick r:id="rId14" tooltip="Јохан Волфганг Гете"/>
              </a:rPr>
              <a:t>Јохан Волфганг Гете</a:t>
            </a:r>
            <a:r>
              <a:rPr lang="ru-RU" sz="700" dirty="0"/>
              <a:t> и браћа Грим. Нова издања народних песмама изашла су 1823. и 1824. у </a:t>
            </a:r>
            <a:r>
              <a:rPr lang="ru-RU" sz="700" dirty="0">
                <a:hlinkClick r:id="rId15" tooltip="Лајпциг"/>
              </a:rPr>
              <a:t>Лајпцигу</a:t>
            </a:r>
            <a:r>
              <a:rPr lang="ru-RU" sz="700" dirty="0"/>
              <a:t> и 1833. у Бечу. Нова издања почела су излазити у шест књига од 1841. Због великих штампарских трошкова пета и шеста књига су се појавиле тек 1862. и 1864.</a:t>
            </a:r>
          </a:p>
          <a:p>
            <a:r>
              <a:rPr lang="ru-RU" sz="700" dirty="0"/>
              <a:t>После великог успеха са народним песмама, Вук је почео да ради на сакупљању свих врста народних умотворина. Прва збирка приповетки </a:t>
            </a:r>
            <a:r>
              <a:rPr lang="ru-RU" sz="700" i="1" dirty="0"/>
              <a:t>„Народне српске приповијетке“</a:t>
            </a:r>
            <a:r>
              <a:rPr lang="ru-RU" sz="700" dirty="0"/>
              <a:t> су се штампале </a:t>
            </a:r>
            <a:r>
              <a:rPr lang="ru-RU" sz="700" dirty="0">
                <a:hlinkClick r:id="rId16" tooltip="1821"/>
              </a:rPr>
              <a:t>1821</a:t>
            </a:r>
            <a:r>
              <a:rPr lang="ru-RU" sz="700" dirty="0"/>
              <a:t>. у Бечу. У овом издању се нашло 12 приповедака и 166 </a:t>
            </a:r>
            <a:r>
              <a:rPr lang="ru-RU" sz="700" dirty="0">
                <a:hlinkClick r:id="rId17" tooltip="Загонетка (чланак још није написан)"/>
              </a:rPr>
              <a:t>загонетки</a:t>
            </a:r>
            <a:r>
              <a:rPr lang="ru-RU" sz="700" dirty="0"/>
              <a:t>. Године </a:t>
            </a:r>
            <a:r>
              <a:rPr lang="ru-RU" sz="700" dirty="0">
                <a:hlinkClick r:id="rId18" tooltip="1853"/>
              </a:rPr>
              <a:t>1853</a:t>
            </a:r>
            <a:r>
              <a:rPr lang="ru-RU" sz="700" dirty="0"/>
              <a:t>. у Бечу је изашло ново издање приповедака, које је Вук посветио Јакобу Гриму. Вукова кћерка Мина је следеће године превела приповетке на немачки језик.</a:t>
            </a:r>
          </a:p>
          <a:p>
            <a:r>
              <a:rPr lang="ru-RU" sz="700" dirty="0"/>
              <a:t>Бележење народних </a:t>
            </a:r>
            <a:r>
              <a:rPr lang="ru-RU" sz="700" dirty="0">
                <a:hlinkClick r:id="rId19" tooltip="Пословица"/>
              </a:rPr>
              <a:t>пословица</a:t>
            </a:r>
            <a:r>
              <a:rPr lang="ru-RU" sz="700" dirty="0"/>
              <a:t> је ишло паралелно са сакупљањем песама и приповедака. Због интервенције митрополита Стратимировића, бечке власти нису дозволиле издавање збирке без дозволе </a:t>
            </a:r>
            <a:r>
              <a:rPr lang="ru-RU" sz="700" dirty="0">
                <a:hlinkClick r:id="rId20" tooltip="Будим"/>
              </a:rPr>
              <a:t>будимских</a:t>
            </a:r>
            <a:r>
              <a:rPr lang="ru-RU" sz="700" dirty="0"/>
              <a:t> власти. Како је Вук у то време боравио у Црној Гори, на Цетињу је 1836. штампао „</a:t>
            </a:r>
            <a:r>
              <a:rPr lang="ru-RU" sz="700" i="1" dirty="0"/>
              <a:t>Народне српске пословице</a:t>
            </a:r>
            <a:r>
              <a:rPr lang="ru-RU" sz="700" dirty="0"/>
              <a:t>“ које је посветио владици Петру II Петровићу Његошу. После овог издања Вук је за живота објавио још једно издање пословица</a:t>
            </a:r>
            <a:r>
              <a:rPr lang="ru-RU" sz="700" dirty="0" smtClean="0"/>
              <a:t>.</a:t>
            </a:r>
            <a:endParaRPr lang="ru-RU" sz="700" dirty="0"/>
          </a:p>
        </p:txBody>
      </p:sp>
      <p:graphicFrame>
        <p:nvGraphicFramePr>
          <p:cNvPr id="5" name="Object 4"/>
          <p:cNvGraphicFramePr>
            <a:graphicFrameLocks noChangeAspect="1"/>
          </p:cNvGraphicFramePr>
          <p:nvPr>
            <p:extLst>
              <p:ext uri="{D42A27DB-BD31-4B8C-83A1-F6EECF244321}">
                <p14:modId xmlns:p14="http://schemas.microsoft.com/office/powerpoint/2010/main" val="3533802633"/>
              </p:ext>
            </p:extLst>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52" name="Bitmap Image" r:id="rId21" imgW="0" imgH="0" progId="Paint.Picture">
                  <p:embed/>
                </p:oleObj>
              </mc:Choice>
              <mc:Fallback>
                <p:oleObj name="Bitmap Image" r:id="rId21" imgW="0" imgH="0" progId="Paint.Picture">
                  <p:embed/>
                  <p:pic>
                    <p:nvPicPr>
                      <p:cNvPr id="0" name=""/>
                      <p:cNvPicPr/>
                      <p:nvPr/>
                    </p:nvPicPr>
                    <p:blipFill/>
                    <p:spPr>
                      <a:xfrm>
                        <a:off x="1524000" y="1397000"/>
                        <a:ext cx="6096000" cy="4064000"/>
                      </a:xfrm>
                      <a:prstGeom prst="rect">
                        <a:avLst/>
                      </a:prstGeom>
                    </p:spPr>
                  </p:pic>
                </p:oleObj>
              </mc:Fallback>
            </mc:AlternateContent>
          </a:graphicData>
        </a:graphic>
      </p:graphicFrame>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91568" y="1196752"/>
            <a:ext cx="720080" cy="674475"/>
          </a:xfrm>
          <a:prstGeom prst="rect">
            <a:avLst/>
          </a:prstGeom>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3"/>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65451872"/>
      </p:ext>
    </p:extLst>
  </p:cSld>
  <p:clrMapOvr>
    <a:masterClrMapping/>
  </p:clrMapOvr>
  <mc:AlternateContent xmlns:mc="http://schemas.openxmlformats.org/markup-compatibility/2006">
    <mc:Choice xmlns:p14="http://schemas.microsoft.com/office/powerpoint/2010/main" Requires="p14">
      <p:transition spd="slow" p14:dur="1600" advTm="10533">
        <p14:prism isContent="1" isInverted="1"/>
      </p:transition>
    </mc:Choice>
    <mc:Fallback>
      <p:transition spd="slow" advTm="105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348880"/>
            <a:ext cx="4440002" cy="3137521"/>
          </a:xfrm>
        </p:spPr>
        <p:txBody>
          <a:bodyPr>
            <a:noAutofit/>
          </a:bodyPr>
          <a:lstStyle/>
          <a:p>
            <a:r>
              <a:rPr lang="ru-RU" sz="700" b="1" dirty="0"/>
              <a:t>Сакупљање народних обичаја</a:t>
            </a:r>
          </a:p>
          <a:p>
            <a:r>
              <a:rPr lang="ru-RU" sz="700" dirty="0"/>
              <a:t>Специфичан живот српског народа за време владавине Турака, изолован до савремености, учинио је да се архаична патријархална веровања и обичаји у њему дуго очували. Стога је Вук Караџић предано радио на описивању народног фолклора. „</a:t>
            </a:r>
            <a:r>
              <a:rPr lang="ru-RU" sz="700" i="1" dirty="0"/>
              <a:t>Српски рјечник</a:t>
            </a:r>
            <a:r>
              <a:rPr lang="ru-RU" sz="700" dirty="0"/>
              <a:t>“ је пружио прве богате описе обичаја и веровања народа. Тумачећи поједине речи, Вук је уносио и описе.</a:t>
            </a:r>
          </a:p>
          <a:p>
            <a:r>
              <a:rPr lang="ru-RU" sz="700" b="1" dirty="0"/>
              <a:t>Историографски рад</a:t>
            </a:r>
          </a:p>
          <a:p>
            <a:r>
              <a:rPr lang="ru-RU" sz="700" dirty="0"/>
              <a:t>Поред рада на реформи српског језика и прикупљању народних умотворина, Вук Караџић се бавио и историографским радом. Као учесник Првог српског устанка, Вук је спремио огроман материјал о догађајима све до 1814, као и о владавини кнеза Милоша Обреновића. Године 1828. је објавио рад </a:t>
            </a:r>
            <a:r>
              <a:rPr lang="ru-RU" sz="700" i="1" dirty="0"/>
              <a:t>„Милош Обреновић књаз Сербији“</a:t>
            </a:r>
            <a:r>
              <a:rPr lang="ru-RU" sz="700" dirty="0"/>
              <a:t>. Од обилне грађе о Првом српском устанку, Вук је издао само један део </a:t>
            </a:r>
            <a:r>
              <a:rPr lang="ru-RU" sz="700" i="1" dirty="0"/>
              <a:t>„Правитељствујушчи совјет сербски...“</a:t>
            </a:r>
            <a:r>
              <a:rPr lang="ru-RU" sz="700" dirty="0"/>
              <a:t>, у ком је описао најважније битке из Првог српског устанка и неслогу између српских старешина.</a:t>
            </a:r>
          </a:p>
          <a:p>
            <a:r>
              <a:rPr lang="ru-RU" sz="700" dirty="0"/>
              <a:t>Најистакнутије вође Првог српског устанка Вук је описао у неколико историјских монографија. Ту су обухваћени </a:t>
            </a:r>
            <a:r>
              <a:rPr lang="ru-RU" sz="700" dirty="0">
                <a:hlinkClick r:id="rId4" tooltip="Хајдук Вељко"/>
              </a:rPr>
              <a:t>Хајдук Вељко Петровић</a:t>
            </a:r>
            <a:r>
              <a:rPr lang="ru-RU" sz="700" dirty="0"/>
              <a:t>, </a:t>
            </a:r>
            <a:r>
              <a:rPr lang="ru-RU" sz="700" dirty="0">
                <a:hlinkClick r:id="rId5" tooltip="Милоје Петровић (чланак још није написан)"/>
              </a:rPr>
              <a:t>Милоје Петровић</a:t>
            </a:r>
            <a:r>
              <a:rPr lang="ru-RU" sz="700" dirty="0" smtClean="0"/>
              <a:t>, </a:t>
            </a:r>
            <a:r>
              <a:rPr lang="ru-RU" sz="700" dirty="0"/>
              <a:t> и други.</a:t>
            </a:r>
          </a:p>
          <a:p>
            <a:r>
              <a:rPr lang="ru-RU" sz="700" dirty="0" smtClean="0"/>
              <a:t>Вук </a:t>
            </a:r>
            <a:r>
              <a:rPr lang="ru-RU" sz="700" dirty="0"/>
              <a:t>је познатом немачком историчару </a:t>
            </a:r>
            <a:r>
              <a:rPr lang="ru-RU" sz="700" dirty="0">
                <a:hlinkClick r:id="rId6" tooltip="Леополд фон Ранке"/>
              </a:rPr>
              <a:t>Леополду Ранкеу</a:t>
            </a:r>
            <a:r>
              <a:rPr lang="ru-RU" sz="700" dirty="0"/>
              <a:t> дао материјал о Првом срском устанку, према којој је Ранке касније написао своје дело </a:t>
            </a:r>
            <a:r>
              <a:rPr lang="ru-RU" sz="700" i="1" dirty="0"/>
              <a:t>„Српска револуција“</a:t>
            </a:r>
            <a:r>
              <a:rPr lang="ru-RU" sz="700" dirty="0"/>
              <a:t> (</a:t>
            </a:r>
            <a:r>
              <a:rPr lang="ru-RU" sz="700" dirty="0">
                <a:hlinkClick r:id="rId7" tooltip="Немачки језик"/>
              </a:rPr>
              <a:t>нем.</a:t>
            </a:r>
            <a:r>
              <a:rPr lang="ru-RU" sz="700" dirty="0"/>
              <a:t> </a:t>
            </a:r>
            <a:r>
              <a:rPr lang="ru-RU" sz="700" i="1" dirty="0"/>
              <a:t>Die serbische Revolution</a:t>
            </a:r>
            <a:r>
              <a:rPr lang="ru-RU" sz="700" dirty="0"/>
              <a:t>).</a:t>
            </a:r>
          </a:p>
          <a:p>
            <a:r>
              <a:rPr lang="az-Cyrl-AZ" sz="700" dirty="0" smtClean="0"/>
              <a:t>У </a:t>
            </a:r>
            <a:r>
              <a:rPr lang="az-Cyrl-AZ" sz="700" dirty="0"/>
              <a:t>првој половини </a:t>
            </a:r>
            <a:r>
              <a:rPr lang="az-Cyrl-AZ" sz="700" dirty="0">
                <a:hlinkClick r:id="rId8" tooltip="19. век"/>
              </a:rPr>
              <a:t>19. века</a:t>
            </a:r>
            <a:r>
              <a:rPr lang="az-Cyrl-AZ" sz="700" dirty="0"/>
              <a:t>, уз помоћ тадашњих врхунских филолога, као што су </a:t>
            </a:r>
            <a:r>
              <a:rPr lang="az-Cyrl-AZ" sz="700" dirty="0">
                <a:hlinkClick r:id="rId9" tooltip="Браћа Грим"/>
              </a:rPr>
              <a:t>браћа Грим</a:t>
            </a:r>
            <a:r>
              <a:rPr lang="az-Cyrl-AZ" sz="700" dirty="0"/>
              <a:t> и </a:t>
            </a:r>
            <a:r>
              <a:rPr lang="az-Cyrl-AZ" sz="700" dirty="0">
                <a:hlinkClick r:id="rId10" tooltip="Аустријско царство"/>
              </a:rPr>
              <a:t>аустријских</a:t>
            </a:r>
            <a:r>
              <a:rPr lang="az-Cyrl-AZ" sz="700" dirty="0"/>
              <a:t> власти које је представљао </a:t>
            </a:r>
            <a:r>
              <a:rPr lang="az-Cyrl-AZ" sz="700" dirty="0">
                <a:hlinkClick r:id="rId11" tooltip="Јернеј Копитар"/>
              </a:rPr>
              <a:t>Јернеј Копитар</a:t>
            </a:r>
            <a:r>
              <a:rPr lang="az-Cyrl-AZ" sz="700" dirty="0"/>
              <a:t>, Вук Стефановић Караџић је реформисао</a:t>
            </a:r>
            <a:r>
              <a:rPr lang="az-Cyrl-AZ" sz="700" dirty="0">
                <a:hlinkClick r:id="rId12" tooltip="Српски језик"/>
              </a:rPr>
              <a:t>српску</a:t>
            </a:r>
            <a:r>
              <a:rPr lang="az-Cyrl-AZ" sz="700" dirty="0"/>
              <a:t> </a:t>
            </a:r>
            <a:r>
              <a:rPr lang="az-Cyrl-AZ" sz="700" dirty="0">
                <a:hlinkClick r:id="rId13" tooltip="Писмо"/>
              </a:rPr>
              <a:t>ортографију</a:t>
            </a:r>
            <a:r>
              <a:rPr lang="az-Cyrl-AZ" sz="700" dirty="0"/>
              <a:t> и </a:t>
            </a:r>
            <a:r>
              <a:rPr lang="az-Cyrl-AZ" sz="700" dirty="0">
                <a:hlinkClick r:id="rId14" tooltip="Правопис"/>
              </a:rPr>
              <a:t>правопис</a:t>
            </a:r>
            <a:r>
              <a:rPr lang="az-Cyrl-AZ" sz="700" dirty="0"/>
              <a:t>, правећи велики рез између дотадашње</a:t>
            </a:r>
            <a:r>
              <a:rPr lang="az-Cyrl-AZ" sz="700" dirty="0">
                <a:hlinkClick r:id="rId15" tooltip="Славеносрпски језик"/>
              </a:rPr>
              <a:t>славеносрпске</a:t>
            </a:r>
            <a:r>
              <a:rPr lang="az-Cyrl-AZ" sz="700" dirty="0"/>
              <a:t> културе и новог</a:t>
            </a:r>
            <a:r>
              <a:rPr lang="az-Cyrl-AZ" sz="700" dirty="0">
                <a:hlinkClick r:id="rId16" tooltip="Стандардни језик"/>
              </a:rPr>
              <a:t>стандарда</a:t>
            </a:r>
            <a:r>
              <a:rPr lang="az-Cyrl-AZ" sz="700" dirty="0" smtClean="0"/>
              <a:t>.</a:t>
            </a:r>
            <a:endParaRPr lang="az-Cyrl-AZ" sz="700" dirty="0"/>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11602" y="2348880"/>
            <a:ext cx="2376264" cy="3168352"/>
          </a:xfrm>
          <a:prstGeom prst="rect">
            <a:avLst/>
          </a:prstGeom>
        </p:spPr>
      </p:pic>
      <p:sp>
        <p:nvSpPr>
          <p:cNvPr id="5" name="TextBox 4"/>
          <p:cNvSpPr txBox="1"/>
          <p:nvPr/>
        </p:nvSpPr>
        <p:spPr>
          <a:xfrm>
            <a:off x="6228184" y="5589240"/>
            <a:ext cx="1872208" cy="630942"/>
          </a:xfrm>
          <a:prstGeom prst="rect">
            <a:avLst/>
          </a:prstGeom>
          <a:noFill/>
        </p:spPr>
        <p:txBody>
          <a:bodyPr wrap="square" rtlCol="0">
            <a:spAutoFit/>
          </a:bodyPr>
          <a:lstStyle/>
          <a:p>
            <a:r>
              <a:rPr lang="ru-RU" sz="900" i="1" dirty="0"/>
              <a:t>Биста Вук Караџића у Кладову</a:t>
            </a:r>
          </a:p>
          <a:p>
            <a:r>
              <a:rPr lang="ru-RU" sz="800" dirty="0" smtClean="0"/>
              <a:t/>
            </a:r>
            <a:br>
              <a:rPr lang="ru-RU" sz="800" dirty="0" smtClean="0"/>
            </a:br>
            <a:endParaRPr lang="sr-Latn-R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05719640"/>
      </p:ext>
    </p:extLst>
  </p:cSld>
  <p:clrMapOvr>
    <a:masterClrMapping/>
  </p:clrMapOvr>
  <mc:AlternateContent xmlns:mc="http://schemas.openxmlformats.org/markup-compatibility/2006">
    <mc:Choice xmlns:p14="http://schemas.microsoft.com/office/powerpoint/2010/main" Requires="p14">
      <p:transition spd="slow" p14:dur="1600" advTm="15045">
        <p14:prism isContent="1" isInverted="1"/>
      </p:transition>
    </mc:Choice>
    <mc:Fallback>
      <p:transition spd="slow" advTm="150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150840"/>
          </a:xfrm>
        </p:spPr>
        <p:txBody>
          <a:bodyPr>
            <a:normAutofit fontScale="92500"/>
          </a:bodyPr>
          <a:lstStyle/>
          <a:p>
            <a:r>
              <a:rPr lang="az-Cyrl-AZ" sz="800" dirty="0"/>
              <a:t>Караџићева капитална дела, међу којима се истичу прво издање „</a:t>
            </a:r>
            <a:r>
              <a:rPr lang="az-Cyrl-AZ" sz="800" dirty="0">
                <a:hlinkClick r:id="rId4" tooltip="Српски рјечник"/>
              </a:rPr>
              <a:t>Српског рјечника</a:t>
            </a:r>
            <a:r>
              <a:rPr lang="az-Cyrl-AZ" sz="800" dirty="0"/>
              <a:t>“ (</a:t>
            </a:r>
            <a:r>
              <a:rPr lang="az-Cyrl-AZ" sz="800" dirty="0">
                <a:hlinkClick r:id="rId5" tooltip="1818"/>
              </a:rPr>
              <a:t>1818</a:t>
            </a:r>
            <a:r>
              <a:rPr lang="az-Cyrl-AZ" sz="800" dirty="0"/>
              <a:t>), друго, знатно проширено (</a:t>
            </a:r>
            <a:r>
              <a:rPr lang="az-Cyrl-AZ" sz="800" dirty="0">
                <a:hlinkClick r:id="rId6" tooltip="1852"/>
              </a:rPr>
              <a:t>1852</a:t>
            </a:r>
            <a:r>
              <a:rPr lang="az-Cyrl-AZ" sz="800" dirty="0"/>
              <a:t>), те превод „</a:t>
            </a:r>
            <a:r>
              <a:rPr lang="az-Cyrl-AZ" sz="800" dirty="0">
                <a:hlinkClick r:id="rId7" tooltip="Нови завет"/>
              </a:rPr>
              <a:t>Новога завјета</a:t>
            </a:r>
            <a:r>
              <a:rPr lang="az-Cyrl-AZ" sz="800" dirty="0"/>
              <a:t>“ (1847), поставили су темеље за</a:t>
            </a:r>
            <a:r>
              <a:rPr lang="az-Cyrl-AZ" sz="800" dirty="0">
                <a:hlinkClick r:id="rId8" tooltip="Савремени стандардни српски језик (чланак још није написан)"/>
              </a:rPr>
              <a:t>савремени стандардни српски језик</a:t>
            </a:r>
            <a:r>
              <a:rPr lang="az-Cyrl-AZ" sz="800" dirty="0"/>
              <a:t>, а знатно су утицала и на облик </a:t>
            </a:r>
            <a:r>
              <a:rPr lang="az-Cyrl-AZ" sz="800" dirty="0">
                <a:hlinkClick r:id="rId9" tooltip="Савремени стандардни хрватски језик (чланак још није написан)"/>
              </a:rPr>
              <a:t>савременог стандардног хрватског језика</a:t>
            </a:r>
            <a:r>
              <a:rPr lang="az-Cyrl-AZ" sz="800" dirty="0"/>
              <a:t>, понајвише у фази тзв. хрватских вуковаца или</a:t>
            </a:r>
            <a:r>
              <a:rPr lang="az-Cyrl-AZ" sz="800" dirty="0">
                <a:hlinkClick r:id="rId10" tooltip="Младограматичари (чланак још није написан)"/>
              </a:rPr>
              <a:t>младограматичара</a:t>
            </a:r>
            <a:r>
              <a:rPr lang="az-Cyrl-AZ" sz="800" dirty="0"/>
              <a:t>. Основна начела Караџићеве реформе се могу сажети у три тачке:</a:t>
            </a:r>
          </a:p>
          <a:p>
            <a:r>
              <a:rPr lang="az-Cyrl-AZ" sz="800" dirty="0"/>
              <a:t>изједначавање </a:t>
            </a:r>
            <a:r>
              <a:rPr lang="az-Cyrl-AZ" sz="800" dirty="0">
                <a:hlinkClick r:id="rId11" tooltip="Народни језик (чланак још није написан)"/>
              </a:rPr>
              <a:t>народног</a:t>
            </a:r>
            <a:r>
              <a:rPr lang="az-Cyrl-AZ" sz="800" dirty="0"/>
              <a:t> и </a:t>
            </a:r>
            <a:r>
              <a:rPr lang="az-Cyrl-AZ" sz="800" dirty="0">
                <a:hlinkClick r:id="rId12" tooltip="Књижевни језик (чланак још није написан)"/>
              </a:rPr>
              <a:t>књижевног језика</a:t>
            </a:r>
            <a:r>
              <a:rPr lang="az-Cyrl-AZ" sz="800" dirty="0"/>
              <a:t>, тј. инсистирање на </a:t>
            </a:r>
            <a:r>
              <a:rPr lang="az-Cyrl-AZ" sz="800" dirty="0">
                <a:hlinkClick r:id="rId13" tooltip="Фолклор"/>
              </a:rPr>
              <a:t>фолклорним</a:t>
            </a:r>
            <a:r>
              <a:rPr lang="az-Cyrl-AZ" sz="800" dirty="0">
                <a:hlinkClick r:id="rId14" tooltip="Морфологија, лингвистичка (чланак још није написан)"/>
              </a:rPr>
              <a:t>језичким облицима</a:t>
            </a:r>
            <a:r>
              <a:rPr lang="az-Cyrl-AZ" sz="800" dirty="0"/>
              <a:t>, за које се сматрало да су поуздан водич забележен у</a:t>
            </a:r>
            <a:r>
              <a:rPr lang="az-Cyrl-AZ" sz="800" dirty="0">
                <a:hlinkClick r:id="rId15" tooltip="Народна песма (чланак још није написан)"/>
              </a:rPr>
              <a:t>народним песмама</a:t>
            </a:r>
            <a:r>
              <a:rPr lang="az-Cyrl-AZ" sz="800" dirty="0"/>
              <a:t> и </a:t>
            </a:r>
            <a:r>
              <a:rPr lang="az-Cyrl-AZ" sz="800" dirty="0">
                <a:hlinkClick r:id="rId16" tooltip="Народна пословица (чланак још није написан)"/>
              </a:rPr>
              <a:t>пословицама</a:t>
            </a:r>
            <a:r>
              <a:rPr lang="az-Cyrl-AZ" sz="800" dirty="0"/>
              <a:t>;</a:t>
            </a:r>
          </a:p>
          <a:p>
            <a:r>
              <a:rPr lang="az-Cyrl-AZ" sz="800" dirty="0"/>
              <a:t>прекид са свим старијим облицима </a:t>
            </a:r>
            <a:r>
              <a:rPr lang="az-Cyrl-AZ" sz="800" dirty="0">
                <a:hlinkClick r:id="rId17" tooltip="Српска књижевност"/>
              </a:rPr>
              <a:t>српске књижевности</a:t>
            </a:r>
            <a:r>
              <a:rPr lang="az-Cyrl-AZ" sz="800" dirty="0"/>
              <a:t> и </a:t>
            </a:r>
            <a:r>
              <a:rPr lang="az-Cyrl-AZ" sz="800" dirty="0">
                <a:hlinkClick r:id="rId18" tooltip="Писменост"/>
              </a:rPr>
              <a:t>писмености</a:t>
            </a:r>
            <a:r>
              <a:rPr lang="az-Cyrl-AZ" sz="800" dirty="0"/>
              <a:t> и ново утемељење </a:t>
            </a:r>
            <a:r>
              <a:rPr lang="az-Cyrl-AZ" sz="800" dirty="0">
                <a:hlinkClick r:id="rId8" tooltip="Савремени стандардни српски језик (чланак још није написан)"/>
              </a:rPr>
              <a:t>стандардног језика</a:t>
            </a:r>
            <a:r>
              <a:rPr lang="az-Cyrl-AZ" sz="800" dirty="0"/>
              <a:t> без ослона на традицију;</a:t>
            </a:r>
          </a:p>
          <a:p>
            <a:r>
              <a:rPr lang="az-Cyrl-AZ" sz="800" dirty="0"/>
              <a:t>и, </a:t>
            </a:r>
            <a:r>
              <a:rPr lang="az-Cyrl-AZ" sz="800" dirty="0">
                <a:hlinkClick r:id="rId19" tooltip="Новоштокавски дијалекти (чланак још није написан)"/>
              </a:rPr>
              <a:t>новоштокавски</a:t>
            </a:r>
            <a:r>
              <a:rPr lang="az-Cyrl-AZ" sz="800" dirty="0"/>
              <a:t> фолклорни пуризам, што се очитовало у чишћењу језика од </a:t>
            </a:r>
            <a:r>
              <a:rPr lang="az-Cyrl-AZ" sz="800" dirty="0">
                <a:hlinkClick r:id="rId20" tooltip="Црквенословенски језик"/>
              </a:rPr>
              <a:t>црквенославизама</a:t>
            </a:r>
            <a:r>
              <a:rPr lang="az-Cyrl-AZ" sz="800" dirty="0"/>
              <a:t> који су идентификовани као </a:t>
            </a:r>
            <a:r>
              <a:rPr lang="az-Cyrl-AZ" sz="800" dirty="0">
                <a:hlinkClick r:id="rId21" tooltip="Рускоцрквенословенски језик (чланак још није написан)"/>
              </a:rPr>
              <a:t>рускоцрквена</a:t>
            </a:r>
            <a:r>
              <a:rPr lang="az-Cyrl-AZ" sz="800" dirty="0"/>
              <a:t> наплавина која не одговара </a:t>
            </a:r>
            <a:r>
              <a:rPr lang="az-Cyrl-AZ" sz="800" dirty="0">
                <a:hlinkClick r:id="rId22" tooltip="Фонологија"/>
              </a:rPr>
              <a:t>гласовној</a:t>
            </a:r>
            <a:r>
              <a:rPr lang="az-Cyrl-AZ" sz="800" dirty="0"/>
              <a:t> и </a:t>
            </a:r>
            <a:r>
              <a:rPr lang="az-Cyrl-AZ" sz="800" dirty="0">
                <a:hlinkClick r:id="rId23" tooltip="Граматика"/>
              </a:rPr>
              <a:t>граматичкој</a:t>
            </a:r>
            <a:r>
              <a:rPr lang="az-Cyrl-AZ" sz="800" dirty="0"/>
              <a:t> структури </a:t>
            </a:r>
            <a:r>
              <a:rPr lang="az-Cyrl-AZ" sz="800" dirty="0">
                <a:hlinkClick r:id="rId24" tooltip="Српски језик"/>
              </a:rPr>
              <a:t>српског језика</a:t>
            </a:r>
            <a:r>
              <a:rPr lang="az-Cyrl-AZ" sz="800" dirty="0"/>
              <a:t>.</a:t>
            </a:r>
          </a:p>
          <a:p>
            <a:r>
              <a:rPr lang="az-Cyrl-AZ" sz="800" dirty="0"/>
              <a:t>На техничком нивоу, Караџићева реформа се манифестовала у новој </a:t>
            </a:r>
            <a:r>
              <a:rPr lang="az-Cyrl-AZ" sz="800" dirty="0">
                <a:hlinkClick r:id="rId25" tooltip="Српска ћирилица"/>
              </a:rPr>
              <a:t>српској ћирилици</a:t>
            </a:r>
            <a:r>
              <a:rPr lang="az-Cyrl-AZ" sz="800" dirty="0"/>
              <a:t> у којој су избачени непотребни</a:t>
            </a:r>
            <a:r>
              <a:rPr lang="az-Cyrl-AZ" sz="800" dirty="0">
                <a:hlinkClick r:id="rId26" tooltip="Полугласник (чланак још није написан)"/>
              </a:rPr>
              <a:t>полугласници</a:t>
            </a:r>
            <a:r>
              <a:rPr lang="az-Cyrl-AZ" sz="800" dirty="0"/>
              <a:t> (</a:t>
            </a:r>
            <a:r>
              <a:rPr lang="az-Cyrl-AZ" sz="800" i="1" dirty="0"/>
              <a:t>ъ, ь</a:t>
            </a:r>
            <a:r>
              <a:rPr lang="az-Cyrl-AZ" sz="800" dirty="0"/>
              <a:t>), апсорбирани графеми за </a:t>
            </a:r>
            <a:r>
              <a:rPr lang="az-Cyrl-AZ" sz="800" i="1" dirty="0"/>
              <a:t>љ, њ, џ</a:t>
            </a:r>
            <a:r>
              <a:rPr lang="az-Cyrl-AZ" sz="800" dirty="0"/>
              <a:t> које је предлагао </a:t>
            </a:r>
            <a:r>
              <a:rPr lang="az-Cyrl-AZ" sz="800" dirty="0">
                <a:hlinkClick r:id="rId27" tooltip="Сава Мркаљ"/>
              </a:rPr>
              <a:t>Сава Мркаљ</a:t>
            </a:r>
            <a:r>
              <a:rPr lang="az-Cyrl-AZ" sz="800" dirty="0"/>
              <a:t> (Вук је готово у потпуности преузео графију „народног“ писаног идиолекта </a:t>
            </a:r>
            <a:r>
              <a:rPr lang="az-Cyrl-AZ" sz="800" dirty="0">
                <a:hlinkClick r:id="rId28" tooltip="Гаврил Стефановић Венцловић"/>
              </a:rPr>
              <a:t>Гаврила Стефановића Венцловића</a:t>
            </a:r>
            <a:r>
              <a:rPr lang="az-Cyrl-AZ" sz="800" dirty="0"/>
              <a:t>, монаха у </a:t>
            </a:r>
            <a:r>
              <a:rPr lang="az-Cyrl-AZ" sz="800" dirty="0">
                <a:hlinkClick r:id="rId29" tooltip="Манастир Рача"/>
              </a:rPr>
              <a:t>манастиру Рачи</a:t>
            </a:r>
            <a:r>
              <a:rPr lang="az-Cyrl-AZ" sz="800" dirty="0"/>
              <a:t> с краја </a:t>
            </a:r>
            <a:r>
              <a:rPr lang="az-Cyrl-AZ" sz="800" dirty="0">
                <a:hlinkClick r:id="rId30" tooltip="17. век"/>
              </a:rPr>
              <a:t>17.</a:t>
            </a:r>
            <a:r>
              <a:rPr lang="az-Cyrl-AZ" sz="800" dirty="0"/>
              <a:t> и почетка </a:t>
            </a:r>
            <a:r>
              <a:rPr lang="az-Cyrl-AZ" sz="800" dirty="0">
                <a:hlinkClick r:id="rId31" tooltip="18. век"/>
              </a:rPr>
              <a:t>18. века</a:t>
            </a:r>
            <a:r>
              <a:rPr lang="az-Cyrl-AZ" sz="800" dirty="0"/>
              <a:t>), те уведена </a:t>
            </a:r>
            <a:r>
              <a:rPr lang="az-Cyrl-AZ" sz="800" dirty="0">
                <a:hlinkClick r:id="rId32" tooltip="Графема"/>
              </a:rPr>
              <a:t>графема</a:t>
            </a:r>
            <a:r>
              <a:rPr lang="az-Cyrl-AZ" sz="800" dirty="0"/>
              <a:t> </a:t>
            </a:r>
            <a:r>
              <a:rPr lang="az-Cyrl-AZ" sz="800" i="1" dirty="0"/>
              <a:t>ј</a:t>
            </a:r>
            <a:r>
              <a:rPr lang="az-Cyrl-AZ" sz="800" dirty="0"/>
              <a:t> из (</a:t>
            </a:r>
            <a:r>
              <a:rPr lang="az-Cyrl-AZ" sz="800" dirty="0">
                <a:hlinkClick r:id="rId33" tooltip="Немачка"/>
              </a:rPr>
              <a:t>немачке</a:t>
            </a:r>
            <a:r>
              <a:rPr lang="az-Cyrl-AZ" sz="800" dirty="0"/>
              <a:t>) </a:t>
            </a:r>
            <a:r>
              <a:rPr lang="az-Cyrl-AZ" sz="800" dirty="0">
                <a:hlinkClick r:id="rId34" tooltip="Латинице (чланак још није написан)"/>
              </a:rPr>
              <a:t>латинице</a:t>
            </a:r>
            <a:r>
              <a:rPr lang="az-Cyrl-AZ" sz="800" dirty="0"/>
              <a:t>. Нови </a:t>
            </a:r>
            <a:r>
              <a:rPr lang="az-Cyrl-AZ" sz="800" dirty="0">
                <a:hlinkClick r:id="rId35" tooltip="Фонолошки правопис (чланак још није написан)"/>
              </a:rPr>
              <a:t>фонолошки правопис</a:t>
            </a:r>
            <a:r>
              <a:rPr lang="az-Cyrl-AZ" sz="800" dirty="0"/>
              <a:t>, примерен прозирном </a:t>
            </a:r>
            <a:r>
              <a:rPr lang="az-Cyrl-AZ" sz="800" dirty="0">
                <a:hlinkClick r:id="rId36" tooltip="Идиом"/>
              </a:rPr>
              <a:t>идиому</a:t>
            </a:r>
            <a:r>
              <a:rPr lang="az-Cyrl-AZ" sz="800" dirty="0"/>
              <a:t> какав је </a:t>
            </a:r>
            <a:r>
              <a:rPr lang="az-Cyrl-AZ" sz="800" dirty="0">
                <a:hlinkClick r:id="rId24" tooltip="Српски језик"/>
              </a:rPr>
              <a:t>српски</a:t>
            </a:r>
            <a:r>
              <a:rPr lang="az-Cyrl-AZ" sz="800" dirty="0"/>
              <a:t>, заменио је старији </a:t>
            </a:r>
            <a:r>
              <a:rPr lang="az-Cyrl-AZ" sz="800" dirty="0">
                <a:hlinkClick r:id="rId37" tooltip="Творбено-морфолошки правопис (чланак још није написан)"/>
              </a:rPr>
              <a:t>творбено-морфолошки</a:t>
            </a:r>
            <a:r>
              <a:rPr lang="az-Cyrl-AZ" sz="800" dirty="0"/>
              <a:t>. </a:t>
            </a:r>
            <a:r>
              <a:rPr lang="az-Cyrl-AZ" sz="800" dirty="0">
                <a:hlinkClick r:id="rId38" tooltip="Језички супстрат (чланак још није написан)"/>
              </a:rPr>
              <a:t>Језички супстрат</a:t>
            </a:r>
            <a:r>
              <a:rPr lang="az-Cyrl-AZ" sz="800" dirty="0"/>
              <a:t> је била </a:t>
            </a:r>
            <a:r>
              <a:rPr lang="az-Cyrl-AZ" sz="800" dirty="0">
                <a:hlinkClick r:id="rId39" tooltip="Новоштокавска акцентуација (чланак још није написан)"/>
              </a:rPr>
              <a:t>новоштокавска ијекавштина</a:t>
            </a:r>
            <a:r>
              <a:rPr lang="az-Cyrl-AZ" sz="800" dirty="0"/>
              <a:t> (</a:t>
            </a:r>
            <a:r>
              <a:rPr lang="az-Cyrl-AZ" sz="800" dirty="0">
                <a:hlinkClick r:id="rId40" tooltip="Источнохерцеговачки дијалекат"/>
              </a:rPr>
              <a:t>источнохерцеговачко-крајишко наречје</a:t>
            </a:r>
            <a:r>
              <a:rPr lang="az-Cyrl-AZ" sz="800" dirty="0"/>
              <a:t>), коју је Вук Караџић стилизирао делом и према </a:t>
            </a:r>
            <a:r>
              <a:rPr lang="az-Cyrl-AZ" sz="800" dirty="0">
                <a:hlinkClick r:id="rId41" tooltip="Хрватски језик"/>
              </a:rPr>
              <a:t>хрватским писаним дјелима</a:t>
            </a:r>
            <a:r>
              <a:rPr lang="az-Cyrl-AZ" sz="800" dirty="0"/>
              <a:t> (</a:t>
            </a:r>
            <a:r>
              <a:rPr lang="az-Cyrl-AZ" sz="800" i="1" dirty="0"/>
              <a:t>тјерати</a:t>
            </a:r>
            <a:r>
              <a:rPr lang="az-Cyrl-AZ" sz="800" dirty="0"/>
              <a:t> уместо </a:t>
            </a:r>
            <a:r>
              <a:rPr lang="az-Cyrl-AZ" sz="800" i="1" dirty="0"/>
              <a:t>ћерати</a:t>
            </a:r>
            <a:r>
              <a:rPr lang="az-Cyrl-AZ" sz="800" dirty="0"/>
              <a:t>, </a:t>
            </a:r>
            <a:r>
              <a:rPr lang="az-Cyrl-AZ" sz="800" i="1" dirty="0"/>
              <a:t>дјевојка</a:t>
            </a:r>
            <a:r>
              <a:rPr lang="az-Cyrl-AZ" sz="800" dirty="0"/>
              <a:t> уместо </a:t>
            </a:r>
            <a:r>
              <a:rPr lang="az-Cyrl-AZ" sz="800" i="1" dirty="0"/>
              <a:t>ђевојка</a:t>
            </a:r>
            <a:r>
              <a:rPr lang="az-Cyrl-AZ" sz="800" dirty="0"/>
              <a:t>,</a:t>
            </a:r>
            <a:r>
              <a:rPr lang="az-Cyrl-AZ" sz="800" i="1" dirty="0"/>
              <a:t>хоћу</a:t>
            </a:r>
            <a:r>
              <a:rPr lang="az-Cyrl-AZ" sz="800" dirty="0"/>
              <a:t> уместо </a:t>
            </a:r>
            <a:r>
              <a:rPr lang="az-Cyrl-AZ" sz="800" i="1" dirty="0"/>
              <a:t>оћу</a:t>
            </a:r>
            <a:r>
              <a:rPr lang="az-Cyrl-AZ" sz="800" dirty="0"/>
              <a:t>). Али, због утицаја српске грађанске класе у </a:t>
            </a:r>
            <a:r>
              <a:rPr lang="az-Cyrl-AZ" sz="800" dirty="0">
                <a:hlinkClick r:id="rId42" tooltip="Војводина"/>
              </a:rPr>
              <a:t>Војводини</a:t>
            </a:r>
            <a:r>
              <a:rPr lang="az-Cyrl-AZ" sz="800" dirty="0"/>
              <a:t> и </a:t>
            </a:r>
            <a:r>
              <a:rPr lang="az-Cyrl-AZ" sz="800" dirty="0">
                <a:hlinkClick r:id="rId43" tooltip="Србија"/>
              </a:rPr>
              <a:t>Србији</a:t>
            </a:r>
            <a:r>
              <a:rPr lang="az-Cyrl-AZ" sz="800" dirty="0"/>
              <a:t>, та је реформа прихваћена у нешто измењеном облику: </a:t>
            </a:r>
            <a:r>
              <a:rPr lang="az-Cyrl-AZ" sz="800" dirty="0">
                <a:hlinkClick r:id="rId44" tooltip="Ијекавски изговор"/>
              </a:rPr>
              <a:t>ијекавски</a:t>
            </a:r>
            <a:r>
              <a:rPr lang="az-Cyrl-AZ" sz="800" dirty="0"/>
              <a:t> рефлекс </a:t>
            </a:r>
            <a:r>
              <a:rPr lang="az-Cyrl-AZ" sz="800" i="1" dirty="0"/>
              <a:t>јата</a:t>
            </a:r>
            <a:r>
              <a:rPr lang="az-Cyrl-AZ" sz="800" dirty="0"/>
              <a:t> (</a:t>
            </a:r>
            <a:r>
              <a:rPr lang="az-Cyrl-AZ" sz="800" i="1" dirty="0"/>
              <a:t>ѣ</a:t>
            </a:r>
            <a:r>
              <a:rPr lang="az-Cyrl-AZ" sz="800" dirty="0"/>
              <a:t>) је замењен </a:t>
            </a:r>
            <a:r>
              <a:rPr lang="az-Cyrl-AZ" sz="800" dirty="0">
                <a:hlinkClick r:id="rId45" tooltip="Екавски изговор"/>
              </a:rPr>
              <a:t>екавским</a:t>
            </a:r>
            <a:r>
              <a:rPr lang="az-Cyrl-AZ" sz="800" dirty="0"/>
              <a:t> (нпр. </a:t>
            </a:r>
            <a:r>
              <a:rPr lang="az-Cyrl-AZ" sz="800" i="1" dirty="0"/>
              <a:t>дете</a:t>
            </a:r>
            <a:r>
              <a:rPr lang="az-Cyrl-AZ" sz="800" dirty="0"/>
              <a:t> уместо </a:t>
            </a:r>
            <a:r>
              <a:rPr lang="az-Cyrl-AZ" sz="800" i="1" dirty="0"/>
              <a:t>дијете</a:t>
            </a:r>
            <a:r>
              <a:rPr lang="az-Cyrl-AZ" sz="800" dirty="0"/>
              <a:t>). </a:t>
            </a:r>
            <a:r>
              <a:rPr lang="az-Cyrl-AZ" sz="800" dirty="0">
                <a:hlinkClick r:id="rId44" tooltip="Ијекавски изговор"/>
              </a:rPr>
              <a:t>Српски књижевни језик ијекавског рефлекса јата</a:t>
            </a:r>
            <a:r>
              <a:rPr lang="az-Cyrl-AZ" sz="800" dirty="0"/>
              <a:t> остао је у </a:t>
            </a:r>
            <a:r>
              <a:rPr lang="az-Cyrl-AZ" sz="800" dirty="0">
                <a:hlinkClick r:id="rId46" tooltip="Црна Гора"/>
              </a:rPr>
              <a:t>Црној Гори</a:t>
            </a:r>
            <a:r>
              <a:rPr lang="az-Cyrl-AZ" sz="800" dirty="0"/>
              <a:t>, </a:t>
            </a:r>
            <a:r>
              <a:rPr lang="az-Cyrl-AZ" sz="800" dirty="0">
                <a:hlinkClick r:id="rId47" tooltip="Босна и Херцеговина"/>
              </a:rPr>
              <a:t>Босни и Херцеговини</a:t>
            </a:r>
            <a:r>
              <a:rPr lang="az-Cyrl-AZ" sz="800" dirty="0"/>
              <a:t>, међу </a:t>
            </a:r>
            <a:r>
              <a:rPr lang="az-Cyrl-AZ" sz="800" dirty="0">
                <a:hlinkClick r:id="rId48" tooltip="Срби"/>
              </a:rPr>
              <a:t>Србима</a:t>
            </a:r>
            <a:r>
              <a:rPr lang="az-Cyrl-AZ" sz="800" dirty="0"/>
              <a:t> и Хрватској, као и у народним говорима западне и југозападне Србије.</a:t>
            </a:r>
          </a:p>
          <a:p>
            <a:endParaRPr lang="sr-Latn-RS" sz="800" dirty="0"/>
          </a:p>
          <a:p>
            <a:endParaRPr lang="sr-Latn-R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9"/>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06304242"/>
      </p:ext>
    </p:extLst>
  </p:cSld>
  <p:clrMapOvr>
    <a:masterClrMapping/>
  </p:clrMapOvr>
  <mc:AlternateContent xmlns:mc="http://schemas.openxmlformats.org/markup-compatibility/2006">
    <mc:Choice xmlns:p14="http://schemas.microsoft.com/office/powerpoint/2010/main" Requires="p14">
      <p:transition spd="slow" p14:dur="1600" advTm="11338">
        <p14:prism isContent="1" isInverted="1"/>
      </p:transition>
    </mc:Choice>
    <mc:Fallback>
      <p:transition spd="slow" advTm="113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7|2.2|2.9"/>
</p:tagLst>
</file>

<file path=ppt/tags/tag2.xml><?xml version="1.0" encoding="utf-8"?>
<p:tagLst xmlns:a="http://schemas.openxmlformats.org/drawingml/2006/main" xmlns:r="http://schemas.openxmlformats.org/officeDocument/2006/relationships" xmlns:p="http://schemas.openxmlformats.org/presentationml/2006/main">
  <p:tag name="TIMING" val="|2.4|3.1|3.5"/>
</p:tagLst>
</file>

<file path=ppt/tags/tag3.xml><?xml version="1.0" encoding="utf-8"?>
<p:tagLst xmlns:a="http://schemas.openxmlformats.org/drawingml/2006/main" xmlns:r="http://schemas.openxmlformats.org/officeDocument/2006/relationships" xmlns:p="http://schemas.openxmlformats.org/presentationml/2006/main">
  <p:tag name="TIMING" val="|1.3|3.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109</TotalTime>
  <Words>487</Words>
  <Application>Microsoft Office PowerPoint</Application>
  <PresentationFormat>On-screen Show (4:3)</PresentationFormat>
  <Paragraphs>107</Paragraphs>
  <Slides>11</Slides>
  <Notes>1</Notes>
  <HiddenSlides>0</HiddenSlides>
  <MMClips>11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Couture</vt:lpstr>
      <vt:lpstr>Paintbrush Picture</vt:lpstr>
      <vt:lpstr>Vuk stefanovic karadzic</vt:lpstr>
      <vt:lpstr>biografija</vt:lpstr>
      <vt:lpstr>PowerPoint Presentation</vt:lpstr>
      <vt:lpstr>PowerPoint Presentation</vt:lpstr>
      <vt:lpstr>Vukov rad</vt:lpstr>
      <vt:lpstr>PowerPoint Presentation</vt:lpstr>
      <vt:lpstr>PowerPoint Presentation</vt:lpstr>
      <vt:lpstr>PowerPoint Presentation</vt:lpstr>
      <vt:lpstr>PowerPoint Presentation</vt:lpstr>
      <vt:lpstr>PowerPoint Presentation</vt:lpstr>
      <vt:lpstr> „пиши као што говориш,  а читај као што је написано“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Marko</dc:creator>
  <cp:lastModifiedBy>Marko</cp:lastModifiedBy>
  <cp:revision>14</cp:revision>
  <dcterms:created xsi:type="dcterms:W3CDTF">2013-03-09T14:50:12Z</dcterms:created>
  <dcterms:modified xsi:type="dcterms:W3CDTF">2013-03-09T16:39:12Z</dcterms:modified>
</cp:coreProperties>
</file>