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7EF574-E0EA-4BC0-BC34-BF4F7E67A449}">
          <p14:sldIdLst>
            <p14:sldId id="256"/>
          </p14:sldIdLst>
        </p14:section>
        <p14:section name="Untitled Section" id="{CA15C9E7-C602-469D-9683-E5FEBC1C3567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D9BEC-119C-418D-83E1-75AA539728D1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CD30C-9B1A-4E79-90D9-141001A9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7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CD30C-9B1A-4E79-90D9-141001A99E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192A-E9ED-4D65-A456-B639B3F2798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A670-F11A-4EA6-87DC-7FA6D865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9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192A-E9ED-4D65-A456-B639B3F2798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A670-F11A-4EA6-87DC-7FA6D865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8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192A-E9ED-4D65-A456-B639B3F2798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A670-F11A-4EA6-87DC-7FA6D865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0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192A-E9ED-4D65-A456-B639B3F2798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A670-F11A-4EA6-87DC-7FA6D865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2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192A-E9ED-4D65-A456-B639B3F2798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A670-F11A-4EA6-87DC-7FA6D865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6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192A-E9ED-4D65-A456-B639B3F2798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A670-F11A-4EA6-87DC-7FA6D865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5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192A-E9ED-4D65-A456-B639B3F2798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A670-F11A-4EA6-87DC-7FA6D865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3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192A-E9ED-4D65-A456-B639B3F2798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A670-F11A-4EA6-87DC-7FA6D865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192A-E9ED-4D65-A456-B639B3F2798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A670-F11A-4EA6-87DC-7FA6D865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1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192A-E9ED-4D65-A456-B639B3F2798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A670-F11A-4EA6-87DC-7FA6D865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7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192A-E9ED-4D65-A456-B639B3F2798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0A670-F11A-4EA6-87DC-7FA6D865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5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9192A-E9ED-4D65-A456-B639B3F27982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0A670-F11A-4EA6-87DC-7FA6D8659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6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05800" cy="6324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2362200"/>
            <a:ext cx="6640299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SRPSKI  JEZIK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099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sr-Latn-CS" sz="2400" dirty="0" smtClean="0"/>
          </a:p>
          <a:p>
            <a:endParaRPr lang="sr-Latn-CS" sz="2400" dirty="0"/>
          </a:p>
          <a:p>
            <a:r>
              <a:rPr lang="sr-Latn-CS" sz="2400" dirty="0" smtClean="0"/>
              <a:t>Glagoli su reči kojima označavamo: radnju, kretanje, stanje i zbivanje. </a:t>
            </a:r>
            <a:endParaRPr lang="sr-Latn-CS" sz="2400" dirty="0"/>
          </a:p>
          <a:p>
            <a:pPr marL="0" indent="0">
              <a:buNone/>
            </a:pPr>
            <a:r>
              <a:rPr lang="sr-Latn-CS" sz="2400" dirty="0"/>
              <a:t> </a:t>
            </a:r>
            <a:r>
              <a:rPr lang="sr-Latn-CS" sz="2400" dirty="0" smtClean="0"/>
              <a:t>    Na primer: pisati, pevati, ići, nositi, biti, sedeti, spavati,                 mirisati, bojati se, rasti itd.</a:t>
            </a:r>
          </a:p>
          <a:p>
            <a:r>
              <a:rPr lang="sr-Latn-CS" sz="2400" i="1" u="sng" dirty="0" smtClean="0"/>
              <a:t>Glagoli imaju lice i broj</a:t>
            </a:r>
            <a:r>
              <a:rPr lang="sr-Latn-CS" sz="2400" dirty="0"/>
              <a:t> </a:t>
            </a:r>
            <a:endParaRPr lang="sr-Latn-CS" sz="2400" dirty="0" smtClean="0"/>
          </a:p>
          <a:p>
            <a:pPr marL="0" indent="0">
              <a:buNone/>
            </a:pPr>
            <a:r>
              <a:rPr lang="sr-Latn-CS" sz="2400" dirty="0"/>
              <a:t> </a:t>
            </a:r>
            <a:r>
              <a:rPr lang="sr-Latn-CS" sz="2400" dirty="0" smtClean="0"/>
              <a:t>    Glagol koji označava neku radnju označava i lice koje tu radnju vrši. Postoje tri glagolska lica u jednini i tri u množini.</a:t>
            </a:r>
          </a:p>
          <a:p>
            <a:pPr marL="0" indent="0">
              <a:buNone/>
            </a:pPr>
            <a:r>
              <a:rPr lang="sr-Latn-CS" sz="2400" dirty="0" smtClean="0"/>
              <a:t>JEDNINA – ja, ti, on/ona/ono</a:t>
            </a:r>
          </a:p>
          <a:p>
            <a:pPr marL="0" indent="0">
              <a:buNone/>
            </a:pPr>
            <a:r>
              <a:rPr lang="sr-Latn-CS" sz="2400" dirty="0" smtClean="0"/>
              <a:t>MNOŽINA – mi, vi, oni/one/ona</a:t>
            </a:r>
          </a:p>
          <a:p>
            <a:r>
              <a:rPr lang="sr-Latn-CS" sz="2400" i="1" u="sng" dirty="0" smtClean="0"/>
              <a:t>Glagolska vremena</a:t>
            </a:r>
            <a:r>
              <a:rPr lang="sr-Latn-CS" sz="2400" dirty="0"/>
              <a:t> </a:t>
            </a:r>
            <a:endParaRPr lang="sr-Latn-CS" sz="2400" dirty="0" smtClean="0"/>
          </a:p>
          <a:p>
            <a:pPr marL="0" indent="0">
              <a:buNone/>
            </a:pPr>
            <a:r>
              <a:rPr lang="sr-Latn-CS" sz="2400" dirty="0" smtClean="0"/>
              <a:t>SADAŠNJOST – radnja se dešava sada</a:t>
            </a:r>
          </a:p>
          <a:p>
            <a:pPr marL="0" indent="0">
              <a:buNone/>
            </a:pPr>
            <a:r>
              <a:rPr lang="sr-Latn-CS" sz="2400" dirty="0" smtClean="0"/>
              <a:t>PROŠLOST – radnja se već desila</a:t>
            </a:r>
          </a:p>
          <a:p>
            <a:pPr marL="0" indent="0">
              <a:buNone/>
            </a:pPr>
            <a:r>
              <a:rPr lang="sr-Latn-CS" sz="2400" dirty="0" smtClean="0"/>
              <a:t>BUDUĆNOST – radnje će se tek desiti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0359" y="304800"/>
            <a:ext cx="168328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C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GLAGOLI</a:t>
            </a:r>
          </a:p>
          <a:p>
            <a:pPr algn="ctr"/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509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28" y="203200"/>
            <a:ext cx="8229600" cy="6553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indent="0">
              <a:buNone/>
            </a:pPr>
            <a:endParaRPr lang="sr-Latn-CS" b="1" dirty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CS" sz="2400" dirty="0" smtClean="0">
                <a:ln/>
                <a:solidFill>
                  <a:schemeClr val="accent3"/>
                </a:solidFill>
              </a:rPr>
              <a:t>Pridevi su reči koje označavaju kakvo je nešto ili čije je nešto. Pridev se uvek slaže u rodu i broju sa imenicom uz koju stoji. </a:t>
            </a:r>
          </a:p>
          <a:p>
            <a:r>
              <a:rPr lang="sr-Latn-CS" sz="2400" i="1" u="sng" dirty="0" smtClean="0">
                <a:ln/>
                <a:solidFill>
                  <a:schemeClr val="accent3"/>
                </a:solidFill>
              </a:rPr>
              <a:t>Opisni pridevi</a:t>
            </a:r>
            <a:r>
              <a:rPr lang="sr-Latn-CS" sz="2400" dirty="0" smtClean="0">
                <a:ln/>
                <a:solidFill>
                  <a:schemeClr val="accent3"/>
                </a:solidFill>
              </a:rPr>
              <a:t> </a:t>
            </a:r>
          </a:p>
          <a:p>
            <a:pPr marL="0" indent="0">
              <a:buNone/>
            </a:pPr>
            <a:r>
              <a:rPr lang="sr-Latn-CS" sz="2400" dirty="0" smtClean="0">
                <a:ln/>
                <a:solidFill>
                  <a:schemeClr val="accent3"/>
                </a:solidFill>
              </a:rPr>
              <a:t>Opisni pridevi nam govore kakvo je nešto: žuto, lepo, lagano, kratko...</a:t>
            </a:r>
          </a:p>
          <a:p>
            <a:r>
              <a:rPr lang="sr-Latn-CS" sz="2400" i="1" u="sng" dirty="0" smtClean="0">
                <a:ln/>
                <a:solidFill>
                  <a:schemeClr val="accent3"/>
                </a:solidFill>
              </a:rPr>
              <a:t>Prisvojni pridevi</a:t>
            </a:r>
            <a:endParaRPr lang="sr-Latn-CS" sz="2400" dirty="0" smtClean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CS" sz="2400" dirty="0" smtClean="0">
                <a:ln/>
                <a:solidFill>
                  <a:schemeClr val="accent3"/>
                </a:solidFill>
              </a:rPr>
              <a:t>Prisvojni pridevi nam govore čije je nešto: Ivanovo, majčino, kokošije...</a:t>
            </a:r>
          </a:p>
          <a:p>
            <a:pPr marL="0" indent="0">
              <a:buNone/>
            </a:pP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6414" y="228600"/>
            <a:ext cx="15520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r-Latn-CS" sz="3200" b="1" dirty="0" smtClean="0">
                <a:ln/>
                <a:solidFill>
                  <a:schemeClr val="accent3"/>
                </a:solidFill>
              </a:rPr>
              <a:t>PRIDEVI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179070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648200"/>
            <a:ext cx="3048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60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77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sr-Latn-CS" dirty="0" smtClean="0">
              <a:latin typeface="Brush Script MT" pitchFamily="66" charset="0"/>
            </a:endParaRPr>
          </a:p>
          <a:p>
            <a:pPr marL="0" indent="0">
              <a:buNone/>
            </a:pPr>
            <a:endParaRPr lang="sr-Latn-CS" dirty="0">
              <a:latin typeface="Brush Script MT" pitchFamily="66" charset="0"/>
            </a:endParaRPr>
          </a:p>
          <a:p>
            <a:pPr marL="0" indent="0">
              <a:buNone/>
            </a:pPr>
            <a:endParaRPr lang="sr-Latn-CS" dirty="0" smtClean="0">
              <a:latin typeface="Brush Script MT" pitchFamily="66" charset="0"/>
            </a:endParaRPr>
          </a:p>
          <a:p>
            <a:pPr marL="0" indent="0">
              <a:buNone/>
            </a:pPr>
            <a:endParaRPr lang="sr-Latn-CS" dirty="0">
              <a:latin typeface="Brush Script MT" pitchFamily="66" charset="0"/>
            </a:endParaRPr>
          </a:p>
          <a:p>
            <a:pPr marL="0" indent="0">
              <a:buNone/>
            </a:pPr>
            <a:endParaRPr lang="sr-Latn-CS" dirty="0" smtClean="0">
              <a:latin typeface="Brush Script MT" pitchFamily="66" charset="0"/>
            </a:endParaRPr>
          </a:p>
          <a:p>
            <a:pPr marL="0" indent="0">
              <a:buNone/>
            </a:pPr>
            <a:endParaRPr lang="sr-Latn-CS" dirty="0">
              <a:latin typeface="Brush Script MT" pitchFamily="66" charset="0"/>
            </a:endParaRPr>
          </a:p>
          <a:p>
            <a:pPr marL="0" indent="0">
              <a:buNone/>
            </a:pPr>
            <a:endParaRPr lang="sr-Latn-CS" dirty="0" smtClean="0">
              <a:latin typeface="Brush Script MT" pitchFamily="66" charset="0"/>
            </a:endParaRPr>
          </a:p>
          <a:p>
            <a:pPr marL="0" indent="0">
              <a:buNone/>
            </a:pPr>
            <a:endParaRPr lang="en-US" dirty="0">
              <a:latin typeface="Brush Script MT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182505"/>
            <a:ext cx="42226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Latn-C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Edwardian Script ITC" pitchFamily="66" charset="0"/>
              </a:rPr>
              <a:t>KRAJ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47371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/>
              <a:t>Aleksa Prtenjača III6</a:t>
            </a:r>
          </a:p>
          <a:p>
            <a:r>
              <a:rPr lang="sr-Latn-CS" sz="2000" dirty="0" smtClean="0"/>
              <a:t>O.Š. „Branko Ćopić“ Beograd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3798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812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563" y="304800"/>
            <a:ext cx="8229600" cy="61849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endParaRPr lang="sr-Latn-C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C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C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Obaveštajna  rečenica je kad nekog nešto obaveštavamo.</a:t>
            </a:r>
          </a:p>
          <a:p>
            <a:pPr marL="0" indent="0">
              <a:buNone/>
            </a:pP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 primer: Danas mi je rođendan.</a:t>
            </a:r>
          </a:p>
          <a:p>
            <a:pPr marL="0" indent="0">
              <a:buNone/>
            </a:pPr>
            <a:endParaRPr lang="sr-Latn-C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Upitna rečenica je kad nekog </a:t>
            </a: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nešto </a:t>
            </a: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pitamo.</a:t>
            </a:r>
          </a:p>
          <a:p>
            <a:pPr marL="0" indent="0">
              <a:buNone/>
            </a:pP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 primer: Da li mi je danas rođendan?</a:t>
            </a:r>
          </a:p>
          <a:p>
            <a:pPr marL="0" indent="0">
              <a:buNone/>
            </a:pPr>
            <a:endParaRPr lang="sr-Latn-C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Uzvična rečenica je kad glasno iskazujemo: naredbe, tuge, ljutnje, strah, bes, sreću, zabrane...</a:t>
            </a:r>
          </a:p>
          <a:p>
            <a:pPr marL="0" indent="0">
              <a:buNone/>
            </a:pP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 primer: Jupi, danas mi je rođendan!   </a:t>
            </a:r>
          </a:p>
          <a:p>
            <a:pPr marL="0" indent="0">
              <a:buNone/>
            </a:pPr>
            <a:endParaRPr lang="sr-Latn-C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3669" y="457200"/>
            <a:ext cx="573862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C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REČENICE</a:t>
            </a:r>
          </a:p>
          <a:p>
            <a:pPr algn="ctr"/>
            <a:r>
              <a:rPr lang="sr-Latn-CS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OBAVEŠTAJNE UPITNE I UZVIČNE</a:t>
            </a:r>
            <a:endParaRPr lang="en-US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79632" y="2967335"/>
            <a:ext cx="1847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sr-Latn-C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10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64008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 kraju obaveštajne rečenice stavljamo </a:t>
            </a: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tačku, na kraju upitne upitnik a na kraju uzvične </a:t>
            </a: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uzvičnik.</a:t>
            </a:r>
          </a:p>
          <a:p>
            <a:pPr marL="0" indent="0">
              <a:buNone/>
            </a:pPr>
            <a:endParaRPr lang="sr-Latn-C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 upitnim rečenicama rečcu LI pišemo odvojeno od reči ispred nje.</a:t>
            </a:r>
          </a:p>
          <a:p>
            <a:pPr marL="0" indent="0">
              <a:buNone/>
            </a:pP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Primer: Jesi </a:t>
            </a: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li?  </a:t>
            </a:r>
            <a:r>
              <a:rPr lang="sr-Latn-C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 </a:t>
            </a: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li? </a:t>
            </a:r>
            <a:endParaRPr lang="sr-Latn-C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88568"/>
            <a:ext cx="1752600" cy="147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3788568"/>
            <a:ext cx="1676399" cy="147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01268"/>
            <a:ext cx="1498600" cy="147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12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"/>
            <a:ext cx="8229600" cy="6477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indent="0">
              <a:buNone/>
            </a:pPr>
            <a:endParaRPr lang="sr-Latn-CS" sz="2400" b="1" dirty="0" smtClean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sr-Latn-CS" sz="2400" b="1" dirty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sr-Latn-CS" sz="2400" b="1" dirty="0" smtClean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CS" sz="2400" b="1" dirty="0" smtClean="0">
                <a:ln/>
                <a:solidFill>
                  <a:schemeClr val="accent3"/>
                </a:solidFill>
              </a:rPr>
              <a:t>Potvrdne rečenice su kad tvrdimo da nešto jeste, da se nešto desilo ili se dešava.</a:t>
            </a:r>
          </a:p>
          <a:p>
            <a:pPr marL="0" indent="0">
              <a:buNone/>
            </a:pPr>
            <a:r>
              <a:rPr lang="sr-Latn-CS" sz="2400" b="1" dirty="0" smtClean="0">
                <a:ln/>
                <a:solidFill>
                  <a:schemeClr val="accent3"/>
                </a:solidFill>
              </a:rPr>
              <a:t>Na primer: Dao sam gol!</a:t>
            </a:r>
          </a:p>
          <a:p>
            <a:pPr marL="0" indent="0">
              <a:buNone/>
            </a:pPr>
            <a:endParaRPr lang="sr-Latn-CS" sz="2400" b="1" dirty="0">
              <a:ln/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sr-Latn-CS" sz="2400" b="1" dirty="0" smtClean="0">
                <a:ln/>
                <a:solidFill>
                  <a:schemeClr val="accent3"/>
                </a:solidFill>
              </a:rPr>
              <a:t>Odrične rečenice su kad nešto odričemo.</a:t>
            </a:r>
          </a:p>
          <a:p>
            <a:pPr marL="0" indent="0">
              <a:buNone/>
            </a:pPr>
            <a:r>
              <a:rPr lang="sr-Latn-CS" sz="2400" b="1" dirty="0" smtClean="0">
                <a:ln/>
                <a:solidFill>
                  <a:schemeClr val="accent3"/>
                </a:solidFill>
              </a:rPr>
              <a:t>Na primer: Nisam dao gol! </a:t>
            </a: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29986" y="228600"/>
            <a:ext cx="348403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C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POTVRDNE I </a:t>
            </a:r>
          </a:p>
          <a:p>
            <a:pPr algn="ctr"/>
            <a:r>
              <a:rPr lang="sr-Latn-CS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ODRIČNE REČENICE</a:t>
            </a:r>
            <a:endParaRPr lang="en-US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4229100"/>
            <a:ext cx="1524000" cy="136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4267200"/>
            <a:ext cx="152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78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1" y="152400"/>
            <a:ext cx="8763000" cy="6324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sr-Latn-CS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CS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CS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Latn-C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Subjekat je vršilac radnje. Dobijamo ga na pitanje ko ili šta?</a:t>
            </a:r>
          </a:p>
          <a:p>
            <a:pPr marL="0" indent="0">
              <a:buNone/>
            </a:pPr>
            <a:endParaRPr lang="sr-Latn-CS" sz="2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CS" sz="2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CS" sz="2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Latn-CS" sz="2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Predikat govori šta radi subjekat. Dobija se na pitanje šta radi?       </a:t>
            </a:r>
          </a:p>
          <a:p>
            <a:pPr marL="0" indent="0">
              <a:buNone/>
            </a:pPr>
            <a:endParaRPr lang="sr-Latn-CS" sz="2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CS" sz="2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CS" sz="2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51858" y="381000"/>
            <a:ext cx="454201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C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GLAVNI DELOVI REČENICE</a:t>
            </a:r>
          </a:p>
          <a:p>
            <a:pPr algn="ctr"/>
            <a:r>
              <a:rPr lang="sr-Latn-C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SUBJEKAT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76330" y="3429000"/>
            <a:ext cx="1847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49313" y="2895600"/>
            <a:ext cx="18453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C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PREDIKAT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279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sr-Latn-CS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0" indent="0">
              <a:buNone/>
            </a:pPr>
            <a:endParaRPr lang="sr-Latn-C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r-Latn-C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Upravni govor je tačno navođenje tuđih reči.</a:t>
            </a:r>
          </a:p>
          <a:p>
            <a:pPr marL="0" indent="0">
              <a:buNone/>
            </a:pPr>
            <a:r>
              <a:rPr lang="sr-Latn-C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Upravni govor se sastoji od piščevih reči i upravnog govora.</a:t>
            </a:r>
          </a:p>
          <a:p>
            <a:pPr marL="0" indent="0">
              <a:buNone/>
            </a:pPr>
            <a:r>
              <a:rPr lang="sr-Latn-C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Upravni govor ima tri modela:</a:t>
            </a:r>
          </a:p>
          <a:p>
            <a:pPr marL="0" indent="0">
              <a:buNone/>
            </a:pPr>
            <a:r>
              <a:rPr lang="sr-Latn-C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1. PIŠČEVE REČI, UPRAVNI GOVOR  </a:t>
            </a:r>
          </a:p>
          <a:p>
            <a:pPr marL="0" indent="0">
              <a:buNone/>
            </a:pPr>
            <a:r>
              <a:rPr lang="sr-Latn-C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 UPRAVNI GOVOR, PIŠČEVE REČI</a:t>
            </a:r>
          </a:p>
          <a:p>
            <a:pPr marL="0" indent="0">
              <a:buNone/>
            </a:pPr>
            <a:r>
              <a:rPr lang="sr-Latn-C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3. UPRAVNI GOVOR, PIŠČEVE REČI, UPRAVNI GOVOR</a:t>
            </a:r>
          </a:p>
          <a:p>
            <a:pPr marL="0" indent="0">
              <a:buNone/>
            </a:pPr>
            <a:r>
              <a:rPr lang="sr-Latn-C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</a:t>
            </a:r>
            <a:endParaRPr lang="en-US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95629" y="381000"/>
            <a:ext cx="31173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C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UPRAVNI GOVOR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43400"/>
            <a:ext cx="365760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65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endParaRPr lang="sr-Latn-CS" dirty="0"/>
          </a:p>
          <a:p>
            <a:pPr marL="0" indent="0">
              <a:buNone/>
            </a:pPr>
            <a:r>
              <a:rPr lang="sr-Latn-CS" sz="2400" dirty="0" smtClean="0"/>
              <a:t>Imenice su reči u kojima imenujemo: bića, predmete i pojave.</a:t>
            </a:r>
          </a:p>
          <a:p>
            <a:pPr marL="0" indent="0">
              <a:buNone/>
            </a:pPr>
            <a:endParaRPr lang="sr-Latn-CS" sz="2400" dirty="0"/>
          </a:p>
          <a:p>
            <a:pPr marL="0" indent="0">
              <a:buNone/>
            </a:pPr>
            <a:r>
              <a:rPr lang="sr-Latn-CS" sz="2400" dirty="0" smtClean="0"/>
              <a:t>Zajedničke imenice označavaju zajedničko ime za više predmeta ili bića sa istim osobinama. Pišu se malim početnim slovom. </a:t>
            </a:r>
          </a:p>
          <a:p>
            <a:pPr marL="0" indent="0">
              <a:buNone/>
            </a:pPr>
            <a:endParaRPr lang="sr-Latn-CS" sz="2400" dirty="0"/>
          </a:p>
          <a:p>
            <a:pPr marL="0" indent="0">
              <a:buNone/>
            </a:pPr>
            <a:r>
              <a:rPr lang="sr-Latn-CS" sz="2400" dirty="0" smtClean="0"/>
              <a:t>Vlastite imenice označavaju vlastita imena: ljudi, gradova, sela, reka, potoka... Pišu se velikim početnim slovom.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431800" y="228600"/>
            <a:ext cx="83820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3200" dirty="0" smtClean="0"/>
              <a:t>IMENICE</a:t>
            </a:r>
          </a:p>
          <a:p>
            <a:pPr algn="ctr"/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19600"/>
            <a:ext cx="26670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25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sr-Latn-CS" dirty="0" smtClean="0"/>
          </a:p>
          <a:p>
            <a:endParaRPr lang="sr-Latn-CS" dirty="0"/>
          </a:p>
          <a:p>
            <a:pPr marL="0" indent="0">
              <a:buNone/>
            </a:pPr>
            <a:r>
              <a:rPr lang="sr-Latn-CS" sz="2400" dirty="0" smtClean="0"/>
              <a:t>Ako imenica označava jedan predmet, pojavu ili biće onda je u jednini.</a:t>
            </a:r>
          </a:p>
          <a:p>
            <a:pPr marL="0" indent="0">
              <a:buNone/>
            </a:pPr>
            <a:r>
              <a:rPr lang="sr-Latn-CS" sz="2400" dirty="0" smtClean="0"/>
              <a:t>Ako imenica označava više predmeta, pojava ili bića onda je u množini.</a:t>
            </a:r>
          </a:p>
          <a:p>
            <a:pPr marL="0" indent="0" algn="ctr">
              <a:buNone/>
            </a:pPr>
            <a:endParaRPr lang="sr-Latn-CS" sz="2400" dirty="0" smtClean="0"/>
          </a:p>
          <a:p>
            <a:pPr marL="0" indent="0" algn="ctr">
              <a:buNone/>
            </a:pPr>
            <a:r>
              <a:rPr lang="sr-Latn-CS" sz="2400" dirty="0" smtClean="0"/>
              <a:t>MNOŽINU IMAJU SAMO ZAJEDNIČKE IMENICE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3847" y="381000"/>
            <a:ext cx="383066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C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IMENICE IMAJU BROJ</a:t>
            </a:r>
          </a:p>
          <a:p>
            <a:pPr algn="ctr"/>
            <a:r>
              <a:rPr lang="sr-Latn-C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JEDNINA I MNOŽINA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8600"/>
            <a:ext cx="3647511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84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829" y="228600"/>
            <a:ext cx="8229600" cy="6248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sr-Latn-CS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sr-Latn-C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Imenice imaju rod:</a:t>
            </a:r>
          </a:p>
          <a:p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MUŠKI (taj)</a:t>
            </a:r>
          </a:p>
          <a:p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ŽENSKI (ta)</a:t>
            </a:r>
          </a:p>
          <a:p>
            <a:r>
              <a:rPr lang="sr-Latn-C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SREDNJI (to)</a:t>
            </a:r>
            <a:endParaRPr lang="en-US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78779" y="228600"/>
            <a:ext cx="37257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C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IMENICE IMAJU ROD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971800"/>
            <a:ext cx="43434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81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534</Words>
  <Application>Microsoft Office PowerPoint</Application>
  <PresentationFormat>On-screen Show (4:3)</PresentationFormat>
  <Paragraphs>106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33</cp:revision>
  <dcterms:created xsi:type="dcterms:W3CDTF">2013-05-06T11:57:09Z</dcterms:created>
  <dcterms:modified xsi:type="dcterms:W3CDTF">2013-05-06T20:36:35Z</dcterms:modified>
</cp:coreProperties>
</file>